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9" r:id="rId4"/>
  </p:sldMasterIdLst>
  <p:notesMasterIdLst>
    <p:notesMasterId r:id="rId51"/>
  </p:notesMasterIdLst>
  <p:handoutMasterIdLst>
    <p:handoutMasterId r:id="rId52"/>
  </p:handoutMasterIdLst>
  <p:sldIdLst>
    <p:sldId id="811" r:id="rId5"/>
    <p:sldId id="816" r:id="rId6"/>
    <p:sldId id="818" r:id="rId7"/>
    <p:sldId id="815" r:id="rId8"/>
    <p:sldId id="819" r:id="rId9"/>
    <p:sldId id="885" r:id="rId10"/>
    <p:sldId id="886" r:id="rId11"/>
    <p:sldId id="887" r:id="rId12"/>
    <p:sldId id="888" r:id="rId13"/>
    <p:sldId id="889" r:id="rId14"/>
    <p:sldId id="891" r:id="rId15"/>
    <p:sldId id="890" r:id="rId16"/>
    <p:sldId id="892" r:id="rId17"/>
    <p:sldId id="893" r:id="rId18"/>
    <p:sldId id="894" r:id="rId19"/>
    <p:sldId id="895" r:id="rId20"/>
    <p:sldId id="896" r:id="rId21"/>
    <p:sldId id="897" r:id="rId22"/>
    <p:sldId id="898" r:id="rId23"/>
    <p:sldId id="899" r:id="rId24"/>
    <p:sldId id="900" r:id="rId25"/>
    <p:sldId id="902" r:id="rId26"/>
    <p:sldId id="901" r:id="rId27"/>
    <p:sldId id="905" r:id="rId28"/>
    <p:sldId id="903" r:id="rId29"/>
    <p:sldId id="904" r:id="rId30"/>
    <p:sldId id="906" r:id="rId31"/>
    <p:sldId id="907" r:id="rId32"/>
    <p:sldId id="908" r:id="rId33"/>
    <p:sldId id="910" r:id="rId34"/>
    <p:sldId id="911" r:id="rId35"/>
    <p:sldId id="912" r:id="rId36"/>
    <p:sldId id="913" r:id="rId37"/>
    <p:sldId id="914" r:id="rId38"/>
    <p:sldId id="915" r:id="rId39"/>
    <p:sldId id="916" r:id="rId40"/>
    <p:sldId id="775" r:id="rId41"/>
    <p:sldId id="918" r:id="rId42"/>
    <p:sldId id="919" r:id="rId43"/>
    <p:sldId id="921" r:id="rId44"/>
    <p:sldId id="922" r:id="rId45"/>
    <p:sldId id="923" r:id="rId46"/>
    <p:sldId id="924" r:id="rId47"/>
    <p:sldId id="917" r:id="rId48"/>
    <p:sldId id="920" r:id="rId49"/>
    <p:sldId id="869" r:id="rId50"/>
  </p:sldIdLst>
  <p:sldSz cx="12192000" cy="6858000"/>
  <p:notesSz cx="7104063" cy="10234613"/>
  <p:embeddedFontLs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Calibri Light" panose="020F0302020204030204" pitchFamily="34" charset="0"/>
      <p:regular r:id="rId57"/>
      <p:italic r:id="rId58"/>
    </p:embeddedFont>
    <p:embeddedFont>
      <p:font typeface="Consolas" panose="020B0609020204030204" pitchFamily="49" charset="0"/>
      <p:regular r:id="rId59"/>
      <p:bold r:id="rId60"/>
      <p:italic r:id="rId61"/>
      <p:boldItalic r:id="rId62"/>
    </p:embeddedFont>
    <p:embeddedFont>
      <p:font typeface="Segoe UI" panose="020B0502040204020203" pitchFamily="34" charset="0"/>
      <p:regular r:id="rId63"/>
      <p:bold r:id="rId64"/>
      <p:italic r:id="rId65"/>
      <p:boldItalic r:id="rId66"/>
    </p:embeddedFont>
    <p:embeddedFont>
      <p:font typeface="Segoe UI Light" panose="020B0502040204020203" pitchFamily="34" charset="0"/>
      <p:regular r:id="rId67"/>
      <p:italic r:id="rId68"/>
    </p:embeddedFont>
  </p:embeddedFontLst>
  <p:custDataLst>
    <p:tags r:id="rId69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7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Stéphane GOBIN" initials="" lastIdx="0" clrIdx="6"/>
  <p:cmAuthor id="1" name="Sarah BOUTER" initials="SB" lastIdx="9" clrIdx="0">
    <p:extLst>
      <p:ext uri="{19B8F6BF-5375-455C-9EA6-DF929625EA0E}">
        <p15:presenceInfo xmlns:p15="http://schemas.microsoft.com/office/powerpoint/2012/main" userId="S-1-5-21-1801674531-1897051121-839522115-8424" providerId="AD"/>
      </p:ext>
    </p:extLst>
  </p:cmAuthor>
  <p:cmAuthor id="2" name="Thierry RICHARD" initials="TR" lastIdx="1" clrIdx="1">
    <p:extLst>
      <p:ext uri="{19B8F6BF-5375-455C-9EA6-DF929625EA0E}">
        <p15:presenceInfo xmlns:p15="http://schemas.microsoft.com/office/powerpoint/2012/main" userId="Thierry RICHARD" providerId="None"/>
      </p:ext>
    </p:extLst>
  </p:cmAuthor>
  <p:cmAuthor id="3" name="RICHARD Thierry Admin" initials="RTA" lastIdx="3" clrIdx="2">
    <p:extLst>
      <p:ext uri="{19B8F6BF-5375-455C-9EA6-DF929625EA0E}">
        <p15:presenceInfo xmlns:p15="http://schemas.microsoft.com/office/powerpoint/2012/main" userId="RICHARD Thierry Admin" providerId="None"/>
      </p:ext>
    </p:extLst>
  </p:cmAuthor>
  <p:cmAuthor id="4" name="Barthe, Karine (EXT - FR/Lannion)" initials="BK(F" lastIdx="1" clrIdx="3">
    <p:extLst>
      <p:ext uri="{19B8F6BF-5375-455C-9EA6-DF929625EA0E}">
        <p15:presenceInfo xmlns:p15="http://schemas.microsoft.com/office/powerpoint/2012/main" userId="Barthe, Karine (EXT - FR/Lannion)" providerId="None"/>
      </p:ext>
    </p:extLst>
  </p:cmAuthor>
  <p:cmAuthor id="5" name="Sabrina Kuhn" initials="SK" lastIdx="10" clrIdx="4">
    <p:extLst>
      <p:ext uri="{19B8F6BF-5375-455C-9EA6-DF929625EA0E}">
        <p15:presenceInfo xmlns:p15="http://schemas.microsoft.com/office/powerpoint/2012/main" userId="S-1-5-21-1801674531-1897051121-839522115-20220" providerId="AD"/>
      </p:ext>
    </p:extLst>
  </p:cmAuthor>
  <p:cmAuthor id="6" name="Emilie VILLETORTE" initials="EV" lastIdx="1" clrIdx="5">
    <p:extLst>
      <p:ext uri="{19B8F6BF-5375-455C-9EA6-DF929625EA0E}">
        <p15:presenceInfo xmlns:p15="http://schemas.microsoft.com/office/powerpoint/2012/main" userId="S::evilletorte@eni.fr::60a890f2-81d8-4a9a-b988-47c91ea199b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B258"/>
    <a:srgbClr val="011F39"/>
    <a:srgbClr val="141E26"/>
    <a:srgbClr val="AAD23B"/>
    <a:srgbClr val="B9B9B9"/>
    <a:srgbClr val="C6C6C6"/>
    <a:srgbClr val="E6E6E6"/>
    <a:srgbClr val="FFFFFF"/>
    <a:srgbClr val="343642"/>
    <a:srgbClr val="0651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3" autoAdjust="0"/>
    <p:restoredTop sz="73034" autoAdjust="0"/>
  </p:normalViewPr>
  <p:slideViewPr>
    <p:cSldViewPr snapToGrid="0">
      <p:cViewPr>
        <p:scale>
          <a:sx n="75" d="100"/>
          <a:sy n="75" d="100"/>
        </p:scale>
        <p:origin x="1818" y="216"/>
      </p:cViewPr>
      <p:guideLst>
        <p:guide orient="horz" pos="2160"/>
        <p:guide pos="3840"/>
        <p:guide pos="27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7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font" Target="fonts/font9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tags" Target="tags/tag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5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font" Target="fonts/font3.fntdata"/><Relationship Id="rId7" Type="http://schemas.openxmlformats.org/officeDocument/2006/relationships/slide" Target="slides/slide3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7A8EB9EB-B186-4F9A-9F85-BBB1D65C7589}" type="datetimeFigureOut">
              <a:rPr lang="fr-FR" smtClean="0">
                <a:latin typeface="Segoe UI" panose="020B0502040204020203" pitchFamily="34" charset="0"/>
              </a:rPr>
              <a:t>18/04/2023</a:t>
            </a:fld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2611C90E-7C5C-4FC7-8E56-A2E921698B81}" type="slidenum">
              <a:rPr lang="fr-FR" smtClean="0">
                <a:latin typeface="Segoe UI" panose="020B0502040204020203" pitchFamily="34" charset="0"/>
              </a:rPr>
              <a:t>‹N°›</a:t>
            </a:fld>
            <a:endParaRPr lang="fr-FR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908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>
                <a:latin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>
                <a:latin typeface="Segoe UI" panose="020B0502040204020203" pitchFamily="34" charset="0"/>
              </a:defRPr>
            </a:lvl1pPr>
          </a:lstStyle>
          <a:p>
            <a:fld id="{E63BDECB-E14E-459C-896C-A883D5960C42}" type="datetimeFigureOut">
              <a:rPr lang="fr-FR" smtClean="0"/>
              <a:pPr/>
              <a:t>18/04/2023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>
                <a:latin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>
                <a:latin typeface="Segoe UI" panose="020B0502040204020203" pitchFamily="34" charset="0"/>
              </a:defRPr>
            </a:lvl1pPr>
          </a:lstStyle>
          <a:p>
            <a:fld id="{00CA5B4E-61E0-4854-9785-88AF627D622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8058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2716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48091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43560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177238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34690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sz="1200" spc="-1" dirty="0">
                <a:solidFill>
                  <a:srgbClr val="343642"/>
                </a:solidFill>
                <a:latin typeface="Segoe UI"/>
              </a:rPr>
              <a:t>Le pattern MVC permet d’isoler vue, contrôleur et traitements</a:t>
            </a:r>
          </a:p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sz="1200" spc="-1" dirty="0">
                <a:solidFill>
                  <a:srgbClr val="343642"/>
                </a:solidFill>
                <a:latin typeface="Segoe UI"/>
              </a:rPr>
              <a:t>L’utilisation du pattern MVC permet de garantir un code lisible, maintenable et réutilisable</a:t>
            </a:r>
          </a:p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sz="1200" spc="-1" dirty="0" err="1">
                <a:solidFill>
                  <a:srgbClr val="343642"/>
                </a:solidFill>
                <a:latin typeface="Segoe UI"/>
              </a:rPr>
              <a:t>Angular</a:t>
            </a:r>
            <a:r>
              <a:rPr lang="fr-FR" sz="1200" spc="-1" dirty="0">
                <a:solidFill>
                  <a:srgbClr val="343642"/>
                </a:solidFill>
                <a:latin typeface="Segoe UI"/>
              </a:rPr>
              <a:t> s’accompagne de toutes les notions et les outils pour implémenter le pattern MVC simplement</a:t>
            </a:r>
          </a:p>
          <a:p>
            <a:endParaRPr lang="fr-F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345245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sz="1200" b="0" strike="noStrike" spc="-1" dirty="0" err="1">
                <a:solidFill>
                  <a:srgbClr val="343642"/>
                </a:solidFill>
                <a:latin typeface="Segoe UI"/>
              </a:rPr>
              <a:t>Angular</a:t>
            </a:r>
            <a:r>
              <a:rPr lang="fr-FR" sz="1200" b="0" strike="noStrike" spc="-1" dirty="0">
                <a:solidFill>
                  <a:srgbClr val="343642"/>
                </a:solidFill>
                <a:latin typeface="Segoe UI"/>
              </a:rPr>
              <a:t> repose sur une architecture de type composants</a:t>
            </a:r>
          </a:p>
          <a:p>
            <a:pPr marL="800100" lvl="1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sz="1200" strike="noStrike" spc="-1" dirty="0">
                <a:solidFill>
                  <a:srgbClr val="343642"/>
                </a:solidFill>
                <a:latin typeface="Segoe UI"/>
              </a:rPr>
              <a:t>Chaque élément est un composant qui peut contenir d’autres composants</a:t>
            </a:r>
          </a:p>
          <a:p>
            <a:pPr marL="800100" lvl="1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sz="1200" strike="noStrike" spc="-1" dirty="0">
                <a:solidFill>
                  <a:srgbClr val="343642"/>
                </a:solidFill>
                <a:latin typeface="Segoe UI"/>
              </a:rPr>
              <a:t>L’application elle-même est un composant, composé de composants « vue », composés de composants comme des formulaires, des boutons, etc.</a:t>
            </a:r>
          </a:p>
          <a:p>
            <a:endParaRPr lang="fr-FR" dirty="0"/>
          </a:p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sz="1200" b="0" strike="noStrike" spc="-1" dirty="0">
                <a:solidFill>
                  <a:srgbClr val="343642"/>
                </a:solidFill>
                <a:latin typeface="Segoe UI"/>
              </a:rPr>
              <a:t>La plus grande difficulté de l’architecture orientée composants est qu’il faut trouver le bon niveau de granularité</a:t>
            </a:r>
          </a:p>
          <a:p>
            <a:pPr marL="800100" lvl="1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sz="1200" strike="noStrike" spc="-1" dirty="0">
                <a:solidFill>
                  <a:srgbClr val="343642"/>
                </a:solidFill>
                <a:latin typeface="Segoe UI"/>
              </a:rPr>
              <a:t>Des composants contenant trop d’informations ne sont pas réutilisables</a:t>
            </a:r>
          </a:p>
          <a:p>
            <a:pPr marL="800100" lvl="1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sz="1200" strike="noStrike" spc="-1" dirty="0">
                <a:solidFill>
                  <a:srgbClr val="343642"/>
                </a:solidFill>
                <a:latin typeface="Segoe UI"/>
              </a:rPr>
              <a:t>Des composants trop fins rendent le projet illisible et peu maintenable</a:t>
            </a:r>
            <a:endParaRPr lang="fr-F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58835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079866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10158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sym typeface="Wingdings" panose="05000000000000000000" pitchFamily="2" charset="2"/>
              </a:rPr>
              <a:t>Attention, pour l’instant la commande de génération de composant d’Ionic n’ajoute pas l’attribut standalone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Il faut l’ajouter manuellement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Il y a seulement sur la création d’une nouvelle page qu’il est mis par défaut</a:t>
            </a:r>
          </a:p>
        </p:txBody>
      </p:sp>
    </p:spTree>
    <p:extLst>
      <p:ext uri="{BB962C8B-B14F-4D97-AF65-F5344CB8AC3E}">
        <p14:creationId xmlns:p14="http://schemas.microsoft.com/office/powerpoint/2010/main" val="25221173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4954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Framework JS libre supporté par Google créé en 2009</a:t>
            </a:r>
          </a:p>
          <a:p>
            <a:r>
              <a:rPr lang="fr-FR" dirty="0"/>
              <a:t>MVC </a:t>
            </a:r>
          </a:p>
          <a:p>
            <a:r>
              <a:rPr lang="fr-FR" dirty="0"/>
              <a:t>Réactives 	</a:t>
            </a:r>
            <a:r>
              <a:rPr lang="fr-FR" dirty="0">
                <a:sym typeface="Wingdings" panose="05000000000000000000" pitchFamily="2" charset="2"/>
              </a:rPr>
              <a:t> application réagit dès qu’il y a un événement client ou une donnée serveur</a:t>
            </a:r>
            <a:endParaRPr lang="fr-FR" dirty="0"/>
          </a:p>
          <a:p>
            <a:r>
              <a:rPr lang="fr-FR" dirty="0"/>
              <a:t>One-Page 	</a:t>
            </a:r>
            <a:r>
              <a:rPr lang="fr-FR" dirty="0">
                <a:sym typeface="Wingdings" panose="05000000000000000000" pitchFamily="2" charset="2"/>
              </a:rPr>
              <a:t> il y a qu’une page avec tous ses fichiers nécessaires. Seulement le visuel change.</a:t>
            </a:r>
          </a:p>
          <a:p>
            <a:r>
              <a:rPr lang="fr-FR" dirty="0">
                <a:sym typeface="Wingdings" panose="05000000000000000000" pitchFamily="2" charset="2"/>
              </a:rPr>
              <a:t>	C’est important pour Ionic car on est dans une </a:t>
            </a:r>
            <a:r>
              <a:rPr lang="fr-FR" dirty="0" err="1">
                <a:sym typeface="Wingdings" panose="05000000000000000000" pitchFamily="2" charset="2"/>
              </a:rPr>
              <a:t>WebView</a:t>
            </a:r>
            <a:r>
              <a:rPr lang="fr-FR" dirty="0">
                <a:sym typeface="Wingdings" panose="05000000000000000000" pitchFamily="2" charset="2"/>
              </a:rPr>
              <a:t> </a:t>
            </a:r>
          </a:p>
          <a:p>
            <a:r>
              <a:rPr lang="fr-FR" dirty="0">
                <a:sym typeface="Wingdings" panose="05000000000000000000" pitchFamily="2" charset="2"/>
              </a:rPr>
              <a:t>	(il y aurait des pertes de performances dans le cas où il y aurait plusieurs pages et de la navigation. </a:t>
            </a:r>
          </a:p>
          <a:p>
            <a:r>
              <a:rPr lang="fr-FR" dirty="0">
                <a:sym typeface="Wingdings" panose="05000000000000000000" pitchFamily="2" charset="2"/>
              </a:rPr>
              <a:t>	Il rechargerait une page avec un temps de latence)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51623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sz="1200" spc="-1" dirty="0">
                <a:solidFill>
                  <a:srgbClr val="343642"/>
                </a:solidFill>
                <a:latin typeface="Segoe UI"/>
              </a:rPr>
              <a:t>L’architecture orientée composants permet d’isoler le code MVC d’un élément de l’application</a:t>
            </a:r>
          </a:p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sz="1200" spc="-1" dirty="0">
                <a:solidFill>
                  <a:srgbClr val="343642"/>
                </a:solidFill>
                <a:latin typeface="Segoe UI"/>
              </a:rPr>
              <a:t>Les composants permettent d’augmenter mécaniquement la lisibilité, la réutilisabilité et la maintenabilité du code</a:t>
            </a:r>
          </a:p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sz="1200" spc="-1" dirty="0">
                <a:solidFill>
                  <a:srgbClr val="343642"/>
                </a:solidFill>
                <a:latin typeface="Segoe UI"/>
              </a:rPr>
              <a:t>La principale difficulté est de trouver la bonne granularité</a:t>
            </a:r>
          </a:p>
          <a:p>
            <a:endParaRPr lang="fr-F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755696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Parfois, il est nécessaire de mettre une partie dynamique dans la vue.</a:t>
            </a:r>
          </a:p>
          <a:p>
            <a:r>
              <a:rPr lang="fr-FR" dirty="0"/>
              <a:t>Donc utilisation d’expressions pour manipuler du </a:t>
            </a:r>
            <a:r>
              <a:rPr lang="fr-FR" dirty="0" err="1"/>
              <a:t>TypeScript</a:t>
            </a:r>
            <a:r>
              <a:rPr lang="fr-FR" dirty="0"/>
              <a:t> sur la vue</a:t>
            </a:r>
          </a:p>
          <a:p>
            <a:endParaRPr lang="fr-FR" dirty="0"/>
          </a:p>
          <a:p>
            <a:pPr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</a:pPr>
            <a:r>
              <a:rPr lang="fr-FR" sz="1200" spc="-1" dirty="0" err="1">
                <a:solidFill>
                  <a:srgbClr val="343642"/>
                </a:solidFill>
                <a:latin typeface="Segoe UI"/>
              </a:rPr>
              <a:t>Angular</a:t>
            </a:r>
            <a:r>
              <a:rPr lang="fr-FR" sz="1200" spc="-1" dirty="0">
                <a:solidFill>
                  <a:srgbClr val="343642"/>
                </a:solidFill>
                <a:latin typeface="Segoe UI"/>
              </a:rPr>
              <a:t> parcourt le code HTML au chargement d’une vue et repère les expressions</a:t>
            </a:r>
          </a:p>
          <a:p>
            <a:pPr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</a:pPr>
            <a:r>
              <a:rPr lang="fr-FR" sz="1200" spc="-1" dirty="0">
                <a:solidFill>
                  <a:srgbClr val="343642"/>
                </a:solidFill>
                <a:latin typeface="Segoe UI"/>
              </a:rPr>
              <a:t>Il va ensuite traduire ces expressions en chaînes de caractères affichables</a:t>
            </a:r>
          </a:p>
          <a:p>
            <a:pPr algn="ctr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</a:pPr>
            <a:r>
              <a:rPr lang="fr-FR" sz="1200" strike="noStrike" spc="-1" dirty="0">
                <a:solidFill>
                  <a:srgbClr val="343642"/>
                </a:solidFill>
                <a:latin typeface="Segoe UI"/>
              </a:rPr>
              <a:t>{{1+1}}</a:t>
            </a:r>
          </a:p>
          <a:p>
            <a:pPr algn="ctr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</a:pPr>
            <a:r>
              <a:rPr lang="fr-FR" sz="1200" spc="-1" dirty="0">
                <a:solidFill>
                  <a:srgbClr val="343642"/>
                </a:solidFill>
                <a:latin typeface="Segoe UI"/>
              </a:rPr>
              <a:t>d</a:t>
            </a:r>
            <a:r>
              <a:rPr lang="fr-FR" sz="1200" strike="noStrike" spc="-1" dirty="0">
                <a:solidFill>
                  <a:srgbClr val="343642"/>
                </a:solidFill>
                <a:latin typeface="Segoe UI"/>
              </a:rPr>
              <a:t>evient à l’écran :</a:t>
            </a:r>
          </a:p>
          <a:p>
            <a:pPr algn="ctr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</a:pPr>
            <a:r>
              <a:rPr lang="fr-FR" dirty="0"/>
              <a:t>2</a:t>
            </a:r>
          </a:p>
          <a:p>
            <a:pPr algn="ctr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</a:pPr>
            <a:endParaRPr lang="fr-FR" dirty="0"/>
          </a:p>
          <a:p>
            <a:pPr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</a:pPr>
            <a:r>
              <a:rPr lang="fr-FR" sz="1200" spc="-1" dirty="0">
                <a:solidFill>
                  <a:srgbClr val="343642"/>
                </a:solidFill>
                <a:latin typeface="Segoe UI"/>
              </a:rPr>
              <a:t>Pour l’être humain, nous avons juste l’impression qu’il y a une mise à jour.</a:t>
            </a:r>
            <a:endParaRPr lang="fr-FR" sz="1200" spc="0" dirty="0">
              <a:solidFill>
                <a:schemeClr val="tx1"/>
              </a:solidFill>
              <a:latin typeface="+mn-lt"/>
            </a:endParaRPr>
          </a:p>
          <a:p>
            <a:pPr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</a:pPr>
            <a:r>
              <a:rPr lang="fr-FR" sz="1200" spc="-1" dirty="0">
                <a:solidFill>
                  <a:srgbClr val="343642"/>
                </a:solidFill>
                <a:latin typeface="Segoe UI"/>
              </a:rPr>
              <a:t>Les expressions sont un mécanisme qui permet d’interpréter et d’afficher du </a:t>
            </a:r>
            <a:r>
              <a:rPr lang="fr-FR" sz="1200" spc="-1" dirty="0" err="1">
                <a:solidFill>
                  <a:srgbClr val="343642"/>
                </a:solidFill>
                <a:latin typeface="Segoe UI"/>
              </a:rPr>
              <a:t>TypeScript</a:t>
            </a:r>
            <a:r>
              <a:rPr lang="fr-FR" sz="1200" spc="-1" dirty="0">
                <a:solidFill>
                  <a:srgbClr val="343642"/>
                </a:solidFill>
                <a:latin typeface="Segoe UI"/>
              </a:rPr>
              <a:t> dans la vue</a:t>
            </a:r>
          </a:p>
          <a:p>
            <a:r>
              <a:rPr lang="fr-FR" dirty="0">
                <a:sym typeface="Wingdings" panose="05000000000000000000" pitchFamily="2" charset="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192021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200" b="0" strike="noStrike" spc="-1" dirty="0">
                <a:solidFill>
                  <a:srgbClr val="343642"/>
                </a:solidFill>
                <a:latin typeface="Segoe UI"/>
              </a:rPr>
              <a:t>Avec les expressions, il n’y a pas assez de choix.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1200" spc="-1" dirty="0">
              <a:solidFill>
                <a:srgbClr val="343642"/>
              </a:solidFill>
              <a:latin typeface="Segoe UI"/>
              <a:cs typeface="Segoe UI" panose="020B0502040204020203" pitchFamily="34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200" spc="-1" dirty="0" err="1">
                <a:solidFill>
                  <a:srgbClr val="343642"/>
                </a:solidFill>
                <a:latin typeface="Segoe UI"/>
                <a:cs typeface="Segoe UI" panose="020B0502040204020203" pitchFamily="34" charset="0"/>
              </a:rPr>
              <a:t>Angular</a:t>
            </a:r>
            <a:r>
              <a:rPr lang="fr-FR" sz="1200" spc="-1" dirty="0">
                <a:solidFill>
                  <a:srgbClr val="343642"/>
                </a:solidFill>
                <a:latin typeface="Segoe UI"/>
                <a:cs typeface="Segoe UI" panose="020B0502040204020203" pitchFamily="34" charset="0"/>
              </a:rPr>
              <a:t> propose un système de </a:t>
            </a:r>
            <a:r>
              <a:rPr lang="fr-FR" sz="1200" spc="-1" dirty="0">
                <a:solidFill>
                  <a:srgbClr val="95B258"/>
                </a:solidFill>
                <a:latin typeface="Segoe UI"/>
                <a:cs typeface="Segoe UI" panose="020B0502040204020203" pitchFamily="34" charset="0"/>
              </a:rPr>
              <a:t>directives</a:t>
            </a:r>
            <a:r>
              <a:rPr lang="fr-FR" sz="1200" spc="-1" dirty="0">
                <a:solidFill>
                  <a:srgbClr val="343642"/>
                </a:solidFill>
                <a:latin typeface="Segoe UI"/>
                <a:cs typeface="Segoe UI" panose="020B0502040204020203" pitchFamily="34" charset="0"/>
              </a:rPr>
              <a:t> pour enrichir les attributs HTML de base et ajouter de nouveaux comportements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200" spc="-1" dirty="0">
                <a:solidFill>
                  <a:srgbClr val="343642"/>
                </a:solidFill>
                <a:latin typeface="Segoe UI"/>
                <a:cs typeface="Segoe UI" panose="020B0502040204020203" pitchFamily="34" charset="0"/>
              </a:rPr>
              <a:t>La directive </a:t>
            </a:r>
            <a:r>
              <a:rPr lang="fr-FR" sz="1200" spc="-1" dirty="0" err="1">
                <a:solidFill>
                  <a:srgbClr val="343642"/>
                </a:solidFill>
                <a:latin typeface="Segoe UI"/>
                <a:cs typeface="Segoe UI" panose="020B0502040204020203" pitchFamily="34" charset="0"/>
              </a:rPr>
              <a:t>ngModel</a:t>
            </a:r>
            <a:r>
              <a:rPr lang="fr-FR" sz="1200" spc="-1" dirty="0">
                <a:solidFill>
                  <a:srgbClr val="343642"/>
                </a:solidFill>
                <a:latin typeface="Segoe UI"/>
                <a:cs typeface="Segoe UI" panose="020B0502040204020203" pitchFamily="34" charset="0"/>
              </a:rPr>
              <a:t> va présenter deux comportements 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200" spc="-1" dirty="0">
                <a:solidFill>
                  <a:srgbClr val="343642"/>
                </a:solidFill>
                <a:latin typeface="Segoe UI"/>
                <a:cs typeface="Segoe UI" panose="020B0502040204020203" pitchFamily="34" charset="0"/>
              </a:rPr>
              <a:t>Mettre à jour la valeur d’un composant HTML à partir d’un attribut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200" spc="-1" dirty="0">
                <a:solidFill>
                  <a:srgbClr val="343642"/>
                </a:solidFill>
                <a:latin typeface="Segoe UI"/>
                <a:cs typeface="Segoe UI" panose="020B0502040204020203" pitchFamily="34" charset="0"/>
              </a:rPr>
              <a:t>Mettre à jour un attribut si la valeur d’un composant HTML est modifiée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fr-FR" dirty="0"/>
          </a:p>
          <a:p>
            <a:r>
              <a:rPr lang="fr-FR" dirty="0"/>
              <a:t>Zone de saisie peut prendre automatiquement la valeur du contrôleur</a:t>
            </a:r>
          </a:p>
          <a:p>
            <a:r>
              <a:rPr lang="fr-FR" dirty="0"/>
              <a:t>A l’inverse je peux prendre la saisie utilisateur et mettre automatiquement l’attribut (« </a:t>
            </a:r>
            <a:r>
              <a:rPr lang="fr-FR" dirty="0" err="1">
                <a:solidFill>
                  <a:srgbClr val="CE9178"/>
                </a:solidFill>
                <a:latin typeface="Consolas" panose="020B0609020204030204" pitchFamily="49" charset="0"/>
              </a:rPr>
              <a:t>monAttribut</a:t>
            </a:r>
            <a:r>
              <a:rPr lang="fr-FR" dirty="0"/>
              <a:t> ») du contrôleur à jour</a:t>
            </a:r>
          </a:p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sz="1200" b="0" strike="noStrike" spc="-1" dirty="0">
                <a:solidFill>
                  <a:srgbClr val="343642"/>
                </a:solidFill>
                <a:latin typeface="Segoe UI"/>
              </a:rPr>
              <a:t>Les expressions et la directive </a:t>
            </a:r>
            <a:r>
              <a:rPr lang="fr-FR" sz="1200" b="1" strike="noStrike" spc="-1" dirty="0" err="1">
                <a:solidFill>
                  <a:srgbClr val="343642"/>
                </a:solidFill>
                <a:latin typeface="Segoe UI"/>
              </a:rPr>
              <a:t>ngModel</a:t>
            </a:r>
            <a:r>
              <a:rPr lang="fr-FR" sz="1200" b="0" strike="noStrike" spc="-1" dirty="0">
                <a:solidFill>
                  <a:srgbClr val="343642"/>
                </a:solidFill>
                <a:latin typeface="Segoe UI"/>
              </a:rPr>
              <a:t> permettent de stocker et afficher des variables en relation avec la vue</a:t>
            </a:r>
            <a:endParaRPr lang="fr-F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094399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L’attribut doit être déclaré dans le </a:t>
            </a:r>
            <a:r>
              <a:rPr lang="fr-FR" dirty="0" err="1"/>
              <a:t>TypeScript</a:t>
            </a:r>
            <a:r>
              <a:rPr lang="fr-FR" dirty="0"/>
              <a:t>.</a:t>
            </a:r>
          </a:p>
          <a:p>
            <a:r>
              <a:rPr lang="fr-FR" dirty="0"/>
              <a:t>Avec par défaut une valeur possible</a:t>
            </a:r>
            <a:r>
              <a:rPr lang="fr-FR" dirty="0">
                <a:sym typeface="Wingdings" panose="05000000000000000000" pitchFamily="2" charset="2"/>
              </a:rPr>
              <a:t> pour éviter des erreurs de compilation et d’exécution</a:t>
            </a:r>
          </a:p>
          <a:p>
            <a:endParaRPr lang="fr-F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278220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Il est possible d’appeler tous les attributs HTML</a:t>
            </a:r>
          </a:p>
          <a:p>
            <a:r>
              <a:rPr lang="fr-FR" dirty="0"/>
              <a:t>Il est possible d’associer une méthode</a:t>
            </a:r>
          </a:p>
          <a:p>
            <a:r>
              <a:rPr lang="fr-FR" dirty="0"/>
              <a:t>Il est possible de préciser le sens de binding :</a:t>
            </a:r>
          </a:p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endParaRPr lang="fr-FR" sz="1200" b="0" strike="noStrike" spc="-1" dirty="0">
              <a:solidFill>
                <a:srgbClr val="343642"/>
              </a:solidFill>
              <a:latin typeface="Segoe UI"/>
            </a:endParaRPr>
          </a:p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sz="1200" spc="-1" dirty="0">
                <a:solidFill>
                  <a:srgbClr val="343642"/>
                </a:solidFill>
                <a:latin typeface="Segoe UI"/>
              </a:rPr>
              <a:t>Du contrôleur vers la vue []</a:t>
            </a:r>
          </a:p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sz="1200" b="0" strike="noStrike" spc="-1" dirty="0">
                <a:solidFill>
                  <a:srgbClr val="343642"/>
                </a:solidFill>
                <a:latin typeface="Segoe UI"/>
              </a:rPr>
              <a:t>De la vue vers le contrôleur ()</a:t>
            </a:r>
            <a:endParaRPr lang="fr-FR" sz="1200" spc="-1" dirty="0">
              <a:solidFill>
                <a:srgbClr val="343642"/>
              </a:solidFill>
              <a:latin typeface="Segoe UI"/>
            </a:endParaRPr>
          </a:p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sz="1200" b="0" strike="noStrike" spc="-1" dirty="0">
                <a:solidFill>
                  <a:srgbClr val="343642"/>
                </a:solidFill>
                <a:latin typeface="Segoe UI"/>
              </a:rPr>
              <a:t>Dans les deux sens [()]</a:t>
            </a:r>
          </a:p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endParaRPr lang="fr-FR" sz="1200" b="0" strike="noStrike" spc="-1" dirty="0">
              <a:solidFill>
                <a:srgbClr val="343642"/>
              </a:solidFill>
              <a:latin typeface="Segoe UI"/>
            </a:endParaRPr>
          </a:p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sz="1200" spc="-1" dirty="0">
                <a:solidFill>
                  <a:srgbClr val="343642"/>
                </a:solidFill>
                <a:latin typeface="Segoe UI"/>
              </a:rPr>
              <a:t>La directive</a:t>
            </a:r>
            <a:r>
              <a:rPr lang="fr-FR" sz="1200" b="1" spc="-1" dirty="0">
                <a:solidFill>
                  <a:srgbClr val="343642"/>
                </a:solidFill>
                <a:latin typeface="Segoe UI"/>
              </a:rPr>
              <a:t> </a:t>
            </a:r>
            <a:r>
              <a:rPr lang="fr-FR" sz="1200" b="1" spc="-1" dirty="0" err="1">
                <a:solidFill>
                  <a:srgbClr val="343642"/>
                </a:solidFill>
                <a:latin typeface="Segoe UI"/>
              </a:rPr>
              <a:t>ngModel</a:t>
            </a:r>
            <a:r>
              <a:rPr lang="fr-FR" sz="1200" b="1" spc="-1" dirty="0">
                <a:solidFill>
                  <a:srgbClr val="343642"/>
                </a:solidFill>
                <a:latin typeface="Segoe UI"/>
              </a:rPr>
              <a:t> </a:t>
            </a:r>
            <a:r>
              <a:rPr lang="fr-FR" sz="1200" spc="-1" dirty="0">
                <a:solidFill>
                  <a:srgbClr val="343642"/>
                </a:solidFill>
                <a:latin typeface="Segoe UI"/>
              </a:rPr>
              <a:t>permet de forcer la valeur d’un composant HTML avec le contenu d’une variable ou d’un attribut</a:t>
            </a:r>
          </a:p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sz="1200" spc="-1" dirty="0">
                <a:solidFill>
                  <a:srgbClr val="343642"/>
                </a:solidFill>
                <a:latin typeface="Segoe UI"/>
              </a:rPr>
              <a:t>La directive </a:t>
            </a:r>
            <a:r>
              <a:rPr lang="fr-FR" sz="1200" b="1" spc="-1" dirty="0" err="1">
                <a:solidFill>
                  <a:srgbClr val="343642"/>
                </a:solidFill>
                <a:latin typeface="Segoe UI"/>
              </a:rPr>
              <a:t>ngModel</a:t>
            </a:r>
            <a:r>
              <a:rPr lang="fr-FR" sz="1200" b="1" spc="-1" dirty="0">
                <a:solidFill>
                  <a:srgbClr val="343642"/>
                </a:solidFill>
                <a:latin typeface="Segoe UI"/>
              </a:rPr>
              <a:t> </a:t>
            </a:r>
            <a:r>
              <a:rPr lang="fr-FR" sz="1200" spc="-1" dirty="0">
                <a:solidFill>
                  <a:srgbClr val="343642"/>
                </a:solidFill>
                <a:latin typeface="Segoe UI"/>
              </a:rPr>
              <a:t>permet également de stocker la valeur d’un composant HTML vers une variable ou un attribut</a:t>
            </a:r>
          </a:p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sz="1200" spc="-1" dirty="0">
                <a:solidFill>
                  <a:srgbClr val="343642"/>
                </a:solidFill>
                <a:latin typeface="Segoe UI"/>
              </a:rPr>
              <a:t>La directive </a:t>
            </a:r>
            <a:r>
              <a:rPr lang="fr-FR" sz="1200" b="1" spc="-1" dirty="0" err="1">
                <a:solidFill>
                  <a:srgbClr val="343642"/>
                </a:solidFill>
                <a:latin typeface="Segoe UI"/>
              </a:rPr>
              <a:t>ngModel</a:t>
            </a:r>
            <a:r>
              <a:rPr lang="fr-FR" sz="1200" spc="-1" dirty="0">
                <a:solidFill>
                  <a:srgbClr val="343642"/>
                </a:solidFill>
                <a:latin typeface="Segoe UI"/>
              </a:rPr>
              <a:t> peut effectuer ces deux opérations à la fois</a:t>
            </a:r>
          </a:p>
          <a:p>
            <a:pPr marL="0" indent="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None/>
            </a:pPr>
            <a:endParaRPr lang="fr-FR" sz="1200" b="0" strike="noStrike" spc="-1" dirty="0">
              <a:solidFill>
                <a:srgbClr val="343642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1304553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608073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sz="1200" spc="-1" dirty="0" err="1">
                <a:solidFill>
                  <a:srgbClr val="343642"/>
                </a:solidFill>
                <a:latin typeface="Segoe UI"/>
              </a:rPr>
              <a:t>Angular</a:t>
            </a:r>
            <a:r>
              <a:rPr lang="fr-FR" sz="1200" spc="-1" dirty="0">
                <a:solidFill>
                  <a:srgbClr val="343642"/>
                </a:solidFill>
                <a:latin typeface="Segoe UI"/>
              </a:rPr>
              <a:t> permet d’utiliser n’importe quel événement HTML et JavaScript</a:t>
            </a:r>
          </a:p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sz="1200" spc="-1" dirty="0">
                <a:solidFill>
                  <a:srgbClr val="343642"/>
                </a:solidFill>
                <a:latin typeface="Segoe UI"/>
              </a:rPr>
              <a:t>Les événements permettent d’appeler une méthode dans le contrôleur</a:t>
            </a: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345882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487876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https://angular.io/api/common/NgIf</a:t>
            </a: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pc="-1" dirty="0">
                <a:solidFill>
                  <a:srgbClr val="343642"/>
                </a:solidFill>
                <a:cs typeface="Segoe UI" panose="020B0502040204020203" pitchFamily="34" charset="0"/>
              </a:rPr>
              <a:t>Ici, </a:t>
            </a:r>
            <a:r>
              <a:rPr lang="fr-FR" spc="-1" dirty="0" err="1">
                <a:solidFill>
                  <a:srgbClr val="343642"/>
                </a:solidFill>
                <a:cs typeface="Segoe UI" panose="020B0502040204020203" pitchFamily="34" charset="0"/>
              </a:rPr>
              <a:t>cacherBouton</a:t>
            </a:r>
            <a:r>
              <a:rPr lang="fr-FR" spc="-1" dirty="0">
                <a:solidFill>
                  <a:srgbClr val="343642"/>
                </a:solidFill>
                <a:cs typeface="Segoe UI" panose="020B0502040204020203" pitchFamily="34" charset="0"/>
              </a:rPr>
              <a:t> est un attribut du contrôleur de type booléen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952927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>
                <a:sym typeface="Wingdings" panose="05000000000000000000" pitchFamily="2" charset="2"/>
              </a:rPr>
              <a:t>https://angular.io/api/common/NgClass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pc="-1" dirty="0">
                <a:solidFill>
                  <a:srgbClr val="343642"/>
                </a:solidFill>
                <a:cs typeface="Segoe UI" panose="020B0502040204020203" pitchFamily="34" charset="0"/>
              </a:rPr>
              <a:t>Ici, </a:t>
            </a:r>
            <a:r>
              <a:rPr lang="fr-FR" spc="-1" dirty="0" err="1">
                <a:solidFill>
                  <a:srgbClr val="343642"/>
                </a:solidFill>
                <a:cs typeface="Segoe UI" panose="020B0502040204020203" pitchFamily="34" charset="0"/>
              </a:rPr>
              <a:t>cacherBouton</a:t>
            </a:r>
            <a:r>
              <a:rPr lang="fr-FR" spc="-1" dirty="0">
                <a:solidFill>
                  <a:srgbClr val="343642"/>
                </a:solidFill>
                <a:cs typeface="Segoe UI" panose="020B0502040204020203" pitchFamily="34" charset="0"/>
              </a:rPr>
              <a:t> est un attribut du contrôleur de type booléen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98948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Application modulaire </a:t>
            </a:r>
          </a:p>
          <a:p>
            <a:r>
              <a:rPr lang="fr-FR" dirty="0" err="1"/>
              <a:t>Angular</a:t>
            </a:r>
            <a:r>
              <a:rPr lang="fr-FR" dirty="0"/>
              <a:t> est basé sur la notion de composant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Dessiner des composants autonomes et indépendants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Dans la théorie, je peux prendre un composant </a:t>
            </a:r>
            <a:r>
              <a:rPr lang="fr-FR" dirty="0" err="1"/>
              <a:t>Angular</a:t>
            </a:r>
            <a:r>
              <a:rPr lang="fr-FR" dirty="0"/>
              <a:t> d’un projet l’importer dans un autre et voilà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Possible de créer une bibliothèque de composants réutilisables </a:t>
            </a:r>
            <a:r>
              <a:rPr lang="fr-FR" dirty="0">
                <a:sym typeface="Wingdings" panose="05000000000000000000" pitchFamily="2" charset="2"/>
              </a:rPr>
              <a:t> C’est ce que Ionic a réalisé avec sa bibliothèque de composants </a:t>
            </a:r>
            <a:r>
              <a:rPr lang="fr-FR" dirty="0" err="1">
                <a:sym typeface="Wingdings" panose="05000000000000000000" pitchFamily="2" charset="2"/>
              </a:rPr>
              <a:t>Angular</a:t>
            </a:r>
            <a:endParaRPr lang="fr-FR" dirty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Système de </a:t>
            </a:r>
            <a:r>
              <a:rPr lang="fr-FR" dirty="0" err="1">
                <a:sym typeface="Wingdings" panose="05000000000000000000" pitchFamily="2" charset="2"/>
              </a:rPr>
              <a:t>template</a:t>
            </a:r>
            <a:r>
              <a:rPr lang="fr-FR" dirty="0">
                <a:sym typeface="Wingdings" panose="05000000000000000000" pitchFamily="2" charset="2"/>
              </a:rPr>
              <a:t> 	 une vue d’un côté et un contrôleur de l’autre 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dirty="0">
                <a:sym typeface="Wingdings" panose="05000000000000000000" pitchFamily="2" charset="2"/>
              </a:rPr>
              <a:t>		2 fichiers séparés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fr-FR" dirty="0">
                <a:sym typeface="Wingdings" panose="05000000000000000000" pitchFamily="2" charset="2"/>
              </a:rPr>
              <a:t>		 2 langages (HTML / </a:t>
            </a:r>
            <a:r>
              <a:rPr lang="fr-FR" dirty="0" err="1">
                <a:sym typeface="Wingdings" panose="05000000000000000000" pitchFamily="2" charset="2"/>
              </a:rPr>
              <a:t>TypeScript</a:t>
            </a:r>
            <a:r>
              <a:rPr lang="fr-FR" dirty="0">
                <a:sym typeface="Wingdings" panose="05000000000000000000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508964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>
                <a:sym typeface="Wingdings" panose="05000000000000000000" pitchFamily="2" charset="2"/>
              </a:rPr>
              <a:t>https://angular.io/api/common/NgFor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dirty="0">
              <a:sym typeface="Wingdings" panose="05000000000000000000" pitchFamily="2" charset="2"/>
            </a:endParaRPr>
          </a:p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sz="1200" b="0" strike="noStrike" spc="-1" dirty="0">
                <a:solidFill>
                  <a:srgbClr val="343642"/>
                </a:solidFill>
                <a:latin typeface="Segoe UI"/>
              </a:rPr>
              <a:t>En comparaison des technologies natives, Android et iOS, ou même web, </a:t>
            </a:r>
            <a:br>
              <a:rPr lang="fr-FR" sz="1200" b="0" strike="noStrike" spc="-1" dirty="0">
                <a:solidFill>
                  <a:srgbClr val="343642"/>
                </a:solidFill>
                <a:latin typeface="Segoe UI"/>
              </a:rPr>
            </a:br>
            <a:r>
              <a:rPr lang="fr-FR" sz="1200" b="0" strike="noStrike" spc="-1" dirty="0">
                <a:solidFill>
                  <a:srgbClr val="343642"/>
                </a:solidFill>
                <a:latin typeface="Segoe UI"/>
              </a:rPr>
              <a:t>jQuery par exemple, cette directive permet de créer très simplement des listes</a:t>
            </a:r>
          </a:p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sz="1200" b="0" strike="noStrike" spc="-1" dirty="0">
                <a:solidFill>
                  <a:srgbClr val="343642"/>
                </a:solidFill>
                <a:latin typeface="Segoe UI"/>
              </a:rPr>
              <a:t>C’est un véritable gain de temps pour le développeur et une lisibilité du code accrue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044081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37800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355269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560" lvl="1" indent="0">
              <a:spcBef>
                <a:spcPts val="1001"/>
              </a:spcBef>
              <a:buClr>
                <a:srgbClr val="004358"/>
              </a:buClr>
              <a:buFont typeface="Arial"/>
              <a:buNone/>
            </a:pPr>
            <a:endParaRPr lang="fr-FR" spc="-1" dirty="0">
              <a:solidFill>
                <a:srgbClr val="343642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230400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Angular</a:t>
            </a:r>
            <a:r>
              <a:rPr lang="fr-FR" dirty="0"/>
              <a:t> est bâti sur des modules totalement indépendants 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Un module peut contenir 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fr-FR" dirty="0"/>
              <a:t>Des composants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fr-FR" dirty="0"/>
              <a:t>Des services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fr-FR" dirty="0"/>
              <a:t>Des directives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fr-FR" dirty="0"/>
              <a:t>Des pipes, …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Un module peut être importé dans un ou plusieurs modules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fr-FR" dirty="0"/>
              <a:t>Les éléments de base du </a:t>
            </a:r>
            <a:r>
              <a:rPr lang="fr-FR" dirty="0" err="1"/>
              <a:t>framework</a:t>
            </a:r>
            <a:r>
              <a:rPr lang="fr-FR" dirty="0"/>
              <a:t> </a:t>
            </a:r>
            <a:r>
              <a:rPr lang="fr-FR" dirty="0" err="1"/>
              <a:t>Angular</a:t>
            </a:r>
            <a:r>
              <a:rPr lang="fr-FR" dirty="0"/>
              <a:t> sont des composants organisés en </a:t>
            </a:r>
            <a:r>
              <a:rPr lang="fr-FR" dirty="0" err="1"/>
              <a:t>NgModules</a:t>
            </a:r>
            <a:r>
              <a:rPr lang="fr-FR" dirty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fr-FR" dirty="0"/>
              <a:t>Une application a toujours au moins 1 module racine = </a:t>
            </a:r>
            <a:r>
              <a:rPr lang="fr-FR" dirty="0" err="1"/>
              <a:t>AppModule</a:t>
            </a:r>
            <a:endParaRPr lang="fr-FR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fr-FR" dirty="0"/>
              <a:t>Dans </a:t>
            </a:r>
            <a:r>
              <a:rPr lang="fr-FR" dirty="0" err="1"/>
              <a:t>Angular</a:t>
            </a:r>
            <a:r>
              <a:rPr lang="fr-FR" dirty="0"/>
              <a:t>, tout est composant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Un composant est une balise HTML personnalisée (ex : app-root)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Il est défini par 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fr-FR" dirty="0"/>
              <a:t>Un sélecteur (le nom de la balise)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fr-FR" dirty="0"/>
              <a:t>Un </a:t>
            </a:r>
            <a:r>
              <a:rPr lang="fr-FR" dirty="0" err="1"/>
              <a:t>template</a:t>
            </a:r>
            <a:endParaRPr lang="fr-FR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fr-FR" dirty="0"/>
              <a:t>1 ou plusieurs fichiers de style CSS (facultatif)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Il est représenté par 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fr-FR" dirty="0"/>
              <a:t>1 fichier de </a:t>
            </a:r>
            <a:r>
              <a:rPr lang="fr-FR" dirty="0" err="1"/>
              <a:t>TypeScript</a:t>
            </a:r>
            <a:r>
              <a:rPr lang="fr-FR" dirty="0"/>
              <a:t> (.</a:t>
            </a:r>
            <a:r>
              <a:rPr lang="fr-FR" dirty="0" err="1"/>
              <a:t>ts</a:t>
            </a:r>
            <a:r>
              <a:rPr lang="fr-FR" dirty="0"/>
              <a:t>) =  Contrôleur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fr-FR" dirty="0"/>
              <a:t>1 fichier HTML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1 ou plusieurs fichiers de style CSS (facultatif)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Un composant peut contenir d’autres composants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pPr>
              <a:lnSpc>
                <a:spcPct val="107000"/>
              </a:lnSpc>
              <a:spcBef>
                <a:spcPts val="200"/>
              </a:spcBef>
            </a:pPr>
            <a:r>
              <a:rPr lang="fr-FR" sz="1200" b="1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MVC (Model-</a:t>
            </a:r>
            <a:r>
              <a:rPr lang="fr-FR" sz="1200" b="1" dirty="0" err="1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fr-FR" sz="1200" b="1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-Controller)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Angular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repose principalement sur une approche MVC où :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fr-F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contrôleur 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sont représentés par l'instance de la classe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TypeScript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du composant.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-"/>
              <a:tabLst/>
              <a:defRPr/>
            </a:pPr>
            <a:r>
              <a:rPr lang="fr-FR" sz="1200" dirty="0"/>
              <a:t>et le </a:t>
            </a:r>
            <a:r>
              <a:rPr lang="fr-FR" sz="1200" b="1" dirty="0"/>
              <a:t>modèle, </a:t>
            </a:r>
            <a:r>
              <a:rPr lang="fr-FR" sz="1200" b="0" dirty="0"/>
              <a:t>un partie dans le Contrôleur (Composant) et l’autre au travers des Services</a:t>
            </a:r>
            <a:r>
              <a:rPr lang="fr-FR" sz="1200" b="1" dirty="0"/>
              <a:t> </a:t>
            </a:r>
            <a:r>
              <a:rPr lang="fr-FR" sz="1200" dirty="0"/>
              <a:t>qui vont être injectés dynamiquement dans les composants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fr-F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 vue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généré à partir du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template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vue déclenche des actions sur le contrôleur via des "outputs" (ou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event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binding).</a:t>
            </a:r>
          </a:p>
          <a:p>
            <a:pPr marL="342900" lvl="0" indent="-34290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 contrôleur met à jour l'état du modèle.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Grâce à son mécanisme de </a:t>
            </a:r>
            <a:r>
              <a:rPr lang="fr-FR" sz="1200" dirty="0"/>
              <a:t>Binding( </a:t>
            </a:r>
            <a:r>
              <a:rPr lang="fr-FR" sz="1200" dirty="0" err="1"/>
              <a:t>Reactive</a:t>
            </a:r>
            <a:r>
              <a:rPr lang="fr-FR" sz="1200" dirty="0"/>
              <a:t>) 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(Change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Detection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, </a:t>
            </a:r>
            <a:r>
              <a:rPr lang="fr-F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Angular</a:t>
            </a:r>
            <a:r>
              <a:rPr lang="fr-F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détecte les changements et met à jour la vue  si nécessaire et inversement.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sz="1000" spc="-1" dirty="0" err="1">
                <a:solidFill>
                  <a:srgbClr val="343642"/>
                </a:solidFill>
                <a:latin typeface="Segoe UI"/>
              </a:rPr>
              <a:t>Angular</a:t>
            </a:r>
            <a:r>
              <a:rPr lang="fr-FR" sz="1000" spc="-1" dirty="0">
                <a:solidFill>
                  <a:srgbClr val="343642"/>
                </a:solidFill>
                <a:latin typeface="Segoe UI"/>
              </a:rPr>
              <a:t> est un </a:t>
            </a:r>
            <a:r>
              <a:rPr lang="fr-FR" sz="1000" spc="-1" dirty="0" err="1">
                <a:solidFill>
                  <a:srgbClr val="343642"/>
                </a:solidFill>
                <a:latin typeface="Segoe UI"/>
              </a:rPr>
              <a:t>framework</a:t>
            </a:r>
            <a:r>
              <a:rPr lang="fr-FR" sz="1000" spc="-1" dirty="0">
                <a:solidFill>
                  <a:srgbClr val="343642"/>
                </a:solidFill>
                <a:latin typeface="Segoe UI"/>
              </a:rPr>
              <a:t> MVC</a:t>
            </a:r>
          </a:p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sz="1000" spc="-1" dirty="0" err="1">
                <a:solidFill>
                  <a:srgbClr val="343642"/>
                </a:solidFill>
                <a:latin typeface="Segoe UI"/>
              </a:rPr>
              <a:t>Angular</a:t>
            </a:r>
            <a:r>
              <a:rPr lang="fr-FR" sz="1000" spc="-1" dirty="0">
                <a:solidFill>
                  <a:srgbClr val="343642"/>
                </a:solidFill>
                <a:latin typeface="Segoe UI"/>
              </a:rPr>
              <a:t> s’appuie sur </a:t>
            </a:r>
            <a:r>
              <a:rPr lang="fr-FR" sz="1000" spc="-1" dirty="0" err="1">
                <a:solidFill>
                  <a:srgbClr val="343642"/>
                </a:solidFill>
                <a:latin typeface="Segoe UI"/>
              </a:rPr>
              <a:t>TypeScript</a:t>
            </a:r>
            <a:r>
              <a:rPr lang="fr-FR" sz="1000" spc="-1" dirty="0">
                <a:solidFill>
                  <a:srgbClr val="343642"/>
                </a:solidFill>
                <a:latin typeface="Segoe UI"/>
              </a:rPr>
              <a:t>, qui est une surcouche de JavaScript</a:t>
            </a:r>
          </a:p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sz="1000" spc="-1" dirty="0" err="1">
                <a:solidFill>
                  <a:srgbClr val="343642"/>
                </a:solidFill>
                <a:latin typeface="Segoe UI"/>
              </a:rPr>
              <a:t>Angular</a:t>
            </a:r>
            <a:r>
              <a:rPr lang="fr-FR" sz="1000" spc="-1" dirty="0">
                <a:solidFill>
                  <a:srgbClr val="343642"/>
                </a:solidFill>
                <a:latin typeface="Segoe UI"/>
              </a:rPr>
              <a:t> propose une approche orientée composants</a:t>
            </a:r>
          </a:p>
          <a:p>
            <a:pPr marL="342900" indent="-342900"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sz="1000" spc="-1" dirty="0" err="1">
                <a:solidFill>
                  <a:srgbClr val="343642"/>
                </a:solidFill>
                <a:latin typeface="Segoe UI"/>
              </a:rPr>
              <a:t>Angular</a:t>
            </a:r>
            <a:r>
              <a:rPr lang="fr-FR" sz="1000" spc="-1" dirty="0">
                <a:solidFill>
                  <a:srgbClr val="343642"/>
                </a:solidFill>
                <a:latin typeface="Segoe UI"/>
              </a:rPr>
              <a:t> permet d’utiliser simplement la programmation réactive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  <a:p>
            <a:endParaRPr lang="fr-F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12686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En </a:t>
            </a:r>
            <a:r>
              <a:rPr lang="fr-FR" sz="2400" b="0" strike="noStrike" spc="-1" dirty="0" err="1">
                <a:solidFill>
                  <a:srgbClr val="343642"/>
                </a:solidFill>
                <a:latin typeface="Segoe UI"/>
              </a:rPr>
              <a:t>Angular</a:t>
            </a: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 14 introduit la notion de « standalone component »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Un composant, une directive ou un pipe peuvent être marqués : standalone: </a:t>
            </a:r>
            <a:r>
              <a:rPr lang="fr-FR" b="0" strike="noStrike" spc="-1" dirty="0" err="1">
                <a:solidFill>
                  <a:srgbClr val="343642"/>
                </a:solidFill>
                <a:latin typeface="Segoe UI"/>
              </a:rPr>
              <a:t>true</a:t>
            </a:r>
            <a:endParaRPr lang="fr-FR" b="0" strike="noStrike" spc="-1" dirty="0">
              <a:solidFill>
                <a:srgbClr val="343642"/>
              </a:solidFill>
              <a:latin typeface="Segoe UI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b="0" strike="noStrike" spc="-1" dirty="0">
              <a:solidFill>
                <a:srgbClr val="343642"/>
              </a:solidFill>
              <a:latin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Les composants « standalone (autonomes) »  offrent un moyen simplifié de créer des applications </a:t>
            </a:r>
            <a:r>
              <a:rPr lang="fr-FR" dirty="0" err="1"/>
              <a:t>Angular</a:t>
            </a:r>
            <a:r>
              <a:rPr lang="fr-FR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Les composants, directives et pipes « autonomes » visent à réduire le besoin de </a:t>
            </a:r>
            <a:r>
              <a:rPr lang="fr-FR" dirty="0" err="1"/>
              <a:t>NgModules</a:t>
            </a:r>
            <a:r>
              <a:rPr lang="fr-FR" dirty="0"/>
              <a:t>. </a:t>
            </a:r>
            <a:endParaRPr lang="fr-FR" b="0" strike="noStrike" spc="-1" dirty="0">
              <a:solidFill>
                <a:srgbClr val="343642"/>
              </a:solidFill>
              <a:latin typeface="Segoe UI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b="0" strike="noStrike" spc="-1" dirty="0">
              <a:solidFill>
                <a:srgbClr val="343642"/>
              </a:solidFill>
              <a:latin typeface="Segoe UI"/>
            </a:endParaRPr>
          </a:p>
          <a:p>
            <a:pPr>
              <a:lnSpc>
                <a:spcPct val="120000"/>
              </a:lnSpc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Les classes marquées « standalone » n’ont pas besoin d’être déclarées dans un </a:t>
            </a:r>
            <a:r>
              <a:rPr lang="fr-FR" sz="2400" spc="-1" dirty="0" err="1">
                <a:solidFill>
                  <a:srgbClr val="343642"/>
                </a:solidFill>
                <a:latin typeface="Segoe UI"/>
              </a:rPr>
              <a:t>NgModule</a:t>
            </a:r>
            <a:endParaRPr lang="fr-FR" sz="2400" spc="-1" dirty="0">
              <a:solidFill>
                <a:srgbClr val="343642"/>
              </a:solidFill>
              <a:latin typeface="Segoe UI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200" b="0" strike="noStrike" spc="-1" dirty="0">
                <a:solidFill>
                  <a:srgbClr val="343642"/>
                </a:solidFill>
                <a:latin typeface="Segoe UI"/>
              </a:rPr>
              <a:t>Ces composants spécifient directement leurs dépendances au lieu de les obtenir depuis </a:t>
            </a:r>
            <a:r>
              <a:rPr lang="fr-FR" sz="1200" b="0" strike="noStrike" spc="-1" dirty="0" err="1">
                <a:solidFill>
                  <a:srgbClr val="343642"/>
                </a:solidFill>
                <a:latin typeface="Segoe UI"/>
              </a:rPr>
              <a:t>NgModule</a:t>
            </a:r>
            <a:endParaRPr lang="fr-FR" sz="1200" b="0" strike="noStrike" spc="-1" dirty="0">
              <a:solidFill>
                <a:srgbClr val="343642"/>
              </a:solidFill>
              <a:latin typeface="Segoe UI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>
                <a:sym typeface="Wingdings" panose="05000000000000000000" pitchFamily="2" charset="2"/>
              </a:rPr>
              <a:t>Si vous essayer de les déclarées dans un </a:t>
            </a:r>
            <a:r>
              <a:rPr lang="fr-FR" dirty="0" err="1">
                <a:sym typeface="Wingdings" panose="05000000000000000000" pitchFamily="2" charset="2"/>
              </a:rPr>
              <a:t>NgModule</a:t>
            </a:r>
            <a:r>
              <a:rPr lang="fr-FR" dirty="0">
                <a:sym typeface="Wingdings" panose="05000000000000000000" pitchFamily="2" charset="2"/>
              </a:rPr>
              <a:t>; </a:t>
            </a:r>
            <a:r>
              <a:rPr lang="fr-FR" dirty="0"/>
              <a:t>le compilateur signalera une erreur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fr-FR" sz="1200" spc="-1" dirty="0">
              <a:solidFill>
                <a:srgbClr val="343642"/>
              </a:solidFill>
              <a:latin typeface="Segoe UI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fr-FR" dirty="0"/>
              <a:t>L’attribut : imports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Permet de déclarer l’import de composants, des directives et des pipes autonomes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fr-FR" dirty="0"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Pour les projets commencés avant </a:t>
            </a:r>
            <a:r>
              <a:rPr lang="fr-FR" sz="2400" b="0" strike="noStrike" spc="-1" dirty="0" err="1">
                <a:solidFill>
                  <a:srgbClr val="343642"/>
                </a:solidFill>
                <a:latin typeface="Segoe UI"/>
              </a:rPr>
              <a:t>Angular</a:t>
            </a: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 14 :</a:t>
            </a:r>
            <a:endParaRPr lang="fr-FR" sz="1800" b="0" strike="noStrike" spc="-1" dirty="0">
              <a:solidFill>
                <a:srgbClr val="343642"/>
              </a:solidFill>
              <a:latin typeface="Segoe UI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Les composants «  standalone » peuvent être importés dans un </a:t>
            </a:r>
            <a:r>
              <a:rPr lang="fr-FR" b="0" strike="noStrike" spc="-1" dirty="0" err="1">
                <a:solidFill>
                  <a:srgbClr val="343642"/>
                </a:solidFill>
                <a:latin typeface="Segoe UI"/>
              </a:rPr>
              <a:t>NgModule</a:t>
            </a: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 pour adopter progressivement cette nouveauté</a:t>
            </a:r>
          </a:p>
          <a:p>
            <a:r>
              <a:rPr lang="fr-FR" sz="1200" b="0" i="0" dirty="0">
                <a:solidFill>
                  <a:srgbClr val="0088CC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fr-FR" sz="1200" b="0" i="0" u="none" strike="noStrike" dirty="0">
                <a:solidFill>
                  <a:srgbClr val="0088CC"/>
                </a:solidFill>
                <a:effectLst/>
                <a:latin typeface="Consolas" panose="020B0609020204030204" pitchFamily="49" charset="0"/>
              </a:rPr>
              <a:t>NgModule</a:t>
            </a:r>
            <a:r>
              <a:rPr lang="fr-FR" sz="1200" b="0" i="0" dirty="0"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fr-FR" sz="1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fr-FR" sz="12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declarations</a:t>
            </a:r>
            <a:r>
              <a:rPr lang="fr-FR" sz="1200" b="0" i="0" dirty="0"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i="0" dirty="0"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FR" sz="12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AlbumComponent</a:t>
            </a:r>
            <a:r>
              <a:rPr lang="fr-FR" sz="1200" b="0" i="0" dirty="0"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fr-FR" sz="1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fr-FR" sz="1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fr-FR" sz="1200" b="0" i="0" dirty="0"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i="0" dirty="0"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FR" sz="12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AlbumComponent</a:t>
            </a:r>
            <a:r>
              <a:rPr lang="fr-FR" sz="1200" b="0" i="0" dirty="0"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fr-FR" sz="1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fr-FR" sz="1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imports</a:t>
            </a:r>
            <a:r>
              <a:rPr lang="fr-FR" sz="1200" b="0" i="0" dirty="0"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i="0" dirty="0"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FR" sz="12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PhotoGalleryComponent</a:t>
            </a:r>
            <a:r>
              <a:rPr lang="fr-FR" sz="1200" b="0" i="0" dirty="0"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fr-FR" sz="1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fr-FR" sz="1200" b="0" i="0" dirty="0"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})</a:t>
            </a:r>
            <a:r>
              <a:rPr lang="fr-FR" sz="1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fr-FR" sz="1200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fr-FR" sz="1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AlbumModule</a:t>
            </a:r>
            <a:r>
              <a:rPr lang="fr-FR" sz="12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200" b="0" i="0" dirty="0"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{}</a:t>
            </a:r>
            <a:endParaRPr lang="fr-FR" spc="-1" dirty="0">
              <a:solidFill>
                <a:srgbClr val="343642"/>
              </a:solidFill>
              <a:latin typeface="Segoe UI"/>
            </a:endParaRPr>
          </a:p>
          <a:p>
            <a:pPr marL="0" lvl="0" indent="0">
              <a:buFont typeface="Arial" panose="020B0604020202020204" pitchFamily="34" charset="0"/>
              <a:buNone/>
            </a:pPr>
            <a:endParaRPr lang="fr-FR" dirty="0">
              <a:sym typeface="Wingdings" panose="05000000000000000000" pitchFamily="2" charset="2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fr-F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82179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fr-FR" dirty="0">
                <a:sym typeface="Wingdings" panose="05000000000000000000" pitchFamily="2" charset="2"/>
              </a:rPr>
              <a:t>https://angular.io/guide/standalone-components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fr-FR" dirty="0">
              <a:sym typeface="Wingdings" panose="05000000000000000000" pitchFamily="2" charset="2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fr-FR" dirty="0">
                <a:sym typeface="Wingdings" panose="05000000000000000000" pitchFamily="2" charset="2"/>
              </a:rPr>
              <a:t>A partir d’Ionic 7; dans le fichier </a:t>
            </a:r>
            <a:r>
              <a:rPr lang="fr-FR" dirty="0" err="1">
                <a:sym typeface="Wingdings" panose="05000000000000000000" pitchFamily="2" charset="2"/>
              </a:rPr>
              <a:t>main.ts</a:t>
            </a:r>
            <a:r>
              <a:rPr lang="fr-FR" dirty="0">
                <a:sym typeface="Wingdings" panose="05000000000000000000" pitchFamily="2" charset="2"/>
              </a:rPr>
              <a:t>; il y a la déclaration de </a:t>
            </a:r>
            <a:r>
              <a:rPr lang="fr-FR" sz="1200" b="0" dirty="0">
                <a:solidFill>
                  <a:srgbClr val="95B258"/>
                </a:solidFill>
                <a:effectLst/>
                <a:cs typeface="Segoe UI" panose="020B0502040204020203" pitchFamily="34" charset="0"/>
              </a:rPr>
              <a:t>bootstrapApplication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fr-FR" dirty="0">
              <a:sym typeface="Wingdings" panose="05000000000000000000" pitchFamily="2" charset="2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fr-FR" dirty="0" err="1"/>
              <a:t>loadChildren</a:t>
            </a:r>
            <a:r>
              <a:rPr lang="fr-FR" dirty="0"/>
              <a:t> prend désormais en charge le chargement d'un nouvel ensemble de routes enfants sans avoir besoin d'écrire un </a:t>
            </a:r>
            <a:r>
              <a:rPr lang="fr-FR" dirty="0" err="1"/>
              <a:t>NgModule</a:t>
            </a:r>
            <a:endParaRPr lang="fr-FR" dirty="0"/>
          </a:p>
          <a:p>
            <a:pPr marL="0" lvl="0" indent="0">
              <a:buFont typeface="Arial" panose="020B0604020202020204" pitchFamily="34" charset="0"/>
              <a:buNone/>
            </a:pPr>
            <a:endParaRPr lang="fr-F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7334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fr-FR" sz="2400" spc="-1" dirty="0" err="1">
                <a:solidFill>
                  <a:srgbClr val="343642"/>
                </a:solidFill>
                <a:latin typeface="Segoe UI"/>
              </a:rPr>
              <a:t>Angular</a:t>
            </a:r>
            <a:r>
              <a:rPr lang="fr-FR" sz="2400" spc="-1" dirty="0">
                <a:solidFill>
                  <a:srgbClr val="343642"/>
                </a:solidFill>
                <a:latin typeface="Segoe UI"/>
              </a:rPr>
              <a:t> fait le choix d’utiliser </a:t>
            </a:r>
            <a:r>
              <a:rPr lang="fr-FR" sz="2400" spc="-1" dirty="0" err="1">
                <a:solidFill>
                  <a:srgbClr val="343642"/>
                </a:solidFill>
                <a:latin typeface="Segoe UI"/>
              </a:rPr>
              <a:t>TypeScript</a:t>
            </a:r>
            <a:r>
              <a:rPr lang="fr-FR" sz="2400" spc="-1" dirty="0">
                <a:solidFill>
                  <a:srgbClr val="343642"/>
                </a:solidFill>
                <a:latin typeface="Segoe UI"/>
              </a:rPr>
              <a:t> comme langage de programmation</a:t>
            </a:r>
            <a:endParaRPr lang="fr-FR" b="0" strike="noStrike" spc="-1" dirty="0">
              <a:solidFill>
                <a:srgbClr val="343642"/>
              </a:solidFill>
              <a:latin typeface="Segoe UI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 err="1">
                <a:solidFill>
                  <a:srgbClr val="343642"/>
                </a:solidFill>
                <a:latin typeface="Segoe UI"/>
              </a:rPr>
              <a:t>TypeScript</a:t>
            </a: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 est un langage de programmation libre et open-source développé par Microsoft (né en 2012)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800" strike="noStrike" spc="-1" dirty="0" err="1">
                <a:solidFill>
                  <a:srgbClr val="343642"/>
                </a:solidFill>
                <a:latin typeface="Segoe UI"/>
              </a:rPr>
              <a:t>TypeScript</a:t>
            </a:r>
            <a:r>
              <a:rPr lang="fr-FR" sz="1800" strike="noStrike" spc="-1" dirty="0">
                <a:solidFill>
                  <a:srgbClr val="343642"/>
                </a:solidFill>
                <a:latin typeface="Segoe UI"/>
              </a:rPr>
              <a:t> est un langage orienté objet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800" strike="noStrike" spc="-1" dirty="0">
                <a:solidFill>
                  <a:srgbClr val="343642"/>
                </a:solidFill>
                <a:latin typeface="Segoe UI"/>
              </a:rPr>
              <a:t>À ce titre, il présente un mécanisme de classes, d’interfaces, d’objets, etc.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800" strike="noStrike" spc="-1" dirty="0">
                <a:solidFill>
                  <a:srgbClr val="343642"/>
                </a:solidFill>
                <a:latin typeface="Segoe UI"/>
              </a:rPr>
              <a:t>Il propose aussi un typage fort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800" strike="noStrike" spc="-1" dirty="0">
                <a:solidFill>
                  <a:srgbClr val="343642"/>
                </a:solidFill>
                <a:latin typeface="Segoe UI"/>
              </a:rPr>
              <a:t>il est nécessaire de préciser les types utilisés comme arguments ou retours de fonctions ou encore comme types de variables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800" spc="-1" dirty="0">
                <a:solidFill>
                  <a:srgbClr val="343642"/>
                </a:solidFill>
                <a:latin typeface="Segoe UI"/>
              </a:rPr>
              <a:t>Le code écrit en </a:t>
            </a:r>
            <a:r>
              <a:rPr lang="fr-FR" sz="2800" spc="-1" dirty="0" err="1">
                <a:solidFill>
                  <a:srgbClr val="343642"/>
                </a:solidFill>
                <a:latin typeface="Segoe UI"/>
              </a:rPr>
              <a:t>TypeScript</a:t>
            </a:r>
            <a:r>
              <a:rPr lang="fr-FR" sz="2800" spc="-1" dirty="0">
                <a:solidFill>
                  <a:srgbClr val="343642"/>
                </a:solidFill>
                <a:latin typeface="Segoe UI"/>
              </a:rPr>
              <a:t> est transpilé en JavaScript</a:t>
            </a:r>
            <a:endParaRPr lang="fr-FR" sz="2400" strike="noStrike" spc="-1" dirty="0">
              <a:solidFill>
                <a:srgbClr val="95B258"/>
              </a:solidFill>
              <a:latin typeface="Segoe UI"/>
            </a:endParaRPr>
          </a:p>
          <a:p>
            <a:pPr marL="0" lv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fr-FR" sz="1800" strike="noStrike" spc="-1" dirty="0">
              <a:solidFill>
                <a:srgbClr val="343642"/>
              </a:solidFill>
              <a:latin typeface="Segoe UI"/>
            </a:endParaRPr>
          </a:p>
          <a:p>
            <a:pPr marL="0" lv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fr-FR" sz="1800" strike="noStrike" spc="-1" dirty="0">
              <a:solidFill>
                <a:srgbClr val="343642"/>
              </a:solidFill>
              <a:latin typeface="Segoe UI"/>
            </a:endParaRPr>
          </a:p>
          <a:p>
            <a:pPr marL="0" lv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fr-FR" sz="1800" strike="noStrike" spc="-1" dirty="0">
                <a:solidFill>
                  <a:srgbClr val="343642"/>
                </a:solidFill>
                <a:latin typeface="Segoe UI"/>
              </a:rPr>
              <a:t>Site officiel : https://www.typescriptlang.org/</a:t>
            </a:r>
            <a:endParaRPr lang="fr-FR" sz="2400" b="1" strike="noStrike" spc="-1" dirty="0">
              <a:solidFill>
                <a:srgbClr val="95B258"/>
              </a:solidFill>
              <a:latin typeface="Segoe UI"/>
            </a:endParaRPr>
          </a:p>
          <a:p>
            <a:endParaRPr lang="fr-F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15267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400" dirty="0"/>
              <a:t>Voici un composant standard </a:t>
            </a:r>
            <a:r>
              <a:rPr lang="fr-FR" sz="2400" dirty="0" err="1"/>
              <a:t>Angular</a:t>
            </a:r>
            <a:endParaRPr lang="fr-FR" sz="2400" dirty="0"/>
          </a:p>
          <a:p>
            <a:r>
              <a:rPr lang="fr-FR" sz="2400" dirty="0"/>
              <a:t>Il importe par défaut 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/>
              <a:t>Component d’</a:t>
            </a:r>
            <a:r>
              <a:rPr lang="fr-FR" sz="2400" dirty="0" err="1"/>
              <a:t>Angular</a:t>
            </a:r>
            <a:endParaRPr lang="fr-FR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 err="1"/>
              <a:t>IonicModule</a:t>
            </a:r>
            <a:r>
              <a:rPr lang="fr-FR" sz="2400" dirty="0"/>
              <a:t> d’Ionic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400" dirty="0"/>
          </a:p>
          <a:p>
            <a:r>
              <a:rPr lang="fr-FR" sz="2400" dirty="0"/>
              <a:t>La classe se compose de 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/>
              <a:t>Annotation Component pour représenter la déclaration d’un composant </a:t>
            </a:r>
            <a:r>
              <a:rPr lang="fr-FR" sz="2400" dirty="0" err="1"/>
              <a:t>Angular</a:t>
            </a:r>
            <a:r>
              <a:rPr lang="fr-FR" sz="2400" dirty="0"/>
              <a:t> </a:t>
            </a:r>
            <a:r>
              <a:rPr lang="fr-FR" sz="2400" dirty="0">
                <a:sym typeface="Wingdings" panose="05000000000000000000" pitchFamily="2" charset="2"/>
              </a:rPr>
              <a:t> utilisée au Runtime  permet de déclarer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 dirty="0">
                <a:sym typeface="Wingdings" panose="05000000000000000000" pitchFamily="2" charset="2"/>
              </a:rPr>
              <a:t>Le </a:t>
            </a:r>
            <a:r>
              <a:rPr lang="fr-FR" sz="2400" dirty="0" err="1">
                <a:sym typeface="Wingdings" panose="05000000000000000000" pitchFamily="2" charset="2"/>
              </a:rPr>
              <a:t>selector</a:t>
            </a:r>
            <a:endParaRPr lang="fr-FR" sz="2400" dirty="0">
              <a:sym typeface="Wingdings" panose="05000000000000000000" pitchFamily="2" charset="2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 dirty="0">
                <a:sym typeface="Wingdings" panose="05000000000000000000" pitchFamily="2" charset="2"/>
              </a:rPr>
              <a:t>Le </a:t>
            </a:r>
            <a:r>
              <a:rPr lang="fr-FR" sz="2400" dirty="0" err="1">
                <a:sym typeface="Wingdings" panose="05000000000000000000" pitchFamily="2" charset="2"/>
              </a:rPr>
              <a:t>template</a:t>
            </a:r>
            <a:endParaRPr lang="fr-FR" sz="2400" dirty="0">
              <a:sym typeface="Wingdings" panose="05000000000000000000" pitchFamily="2" charset="2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 dirty="0">
                <a:sym typeface="Wingdings" panose="05000000000000000000" pitchFamily="2" charset="2"/>
              </a:rPr>
              <a:t>Le fichier de CSS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 dirty="0">
                <a:sym typeface="Wingdings" panose="05000000000000000000" pitchFamily="2" charset="2"/>
              </a:rPr>
              <a:t>Les imports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 dirty="0">
                <a:sym typeface="Wingdings" panose="05000000000000000000" pitchFamily="2" charset="2"/>
              </a:rPr>
              <a:t>Et son mode : standalone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/>
              <a:t>Constructeur permet de s’injecter des services et d’initialiser les attributs</a:t>
            </a:r>
          </a:p>
        </p:txBody>
      </p:sp>
    </p:spTree>
    <p:extLst>
      <p:ext uri="{BB962C8B-B14F-4D97-AF65-F5344CB8AC3E}">
        <p14:creationId xmlns:p14="http://schemas.microsoft.com/office/powerpoint/2010/main" val="447238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24853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65776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COUV SLIDE">
    <p:bg>
      <p:bgPr>
        <a:solidFill>
          <a:srgbClr val="22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689099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168774"/>
            <a:ext cx="9144000" cy="165576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E538FD0F-57FB-48AB-B25B-B9AEB2B093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5657" y="5704514"/>
            <a:ext cx="831820" cy="8318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116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COUV SLIDE">
    <p:bg>
      <p:bgPr>
        <a:solidFill>
          <a:srgbClr val="3B5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689099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168774"/>
            <a:ext cx="9144000" cy="165576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E538FD0F-57FB-48AB-B25B-B9AEB2B093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5657" y="5704514"/>
            <a:ext cx="831820" cy="8318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269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UV SLIDE BL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689099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222933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168774"/>
            <a:ext cx="9144000" cy="165576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4905F83-6224-42D1-9773-417C783202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5657" y="5824536"/>
            <a:ext cx="831821" cy="8318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111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58D67CB-3D42-459B-9239-7A5DBB57DD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4CD37DFD-DBDA-4BDA-9060-2DA6AD4013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883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que 11">
            <a:extLst>
              <a:ext uri="{FF2B5EF4-FFF2-40B4-BE49-F238E27FC236}">
                <a16:creationId xmlns:a16="http://schemas.microsoft.com/office/drawing/2014/main" id="{394100EE-EC43-469D-8B81-86937495DB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304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2FEC1E22-CB41-4D08-9AB7-FD5BE57DB84E}"/>
              </a:ext>
            </a:extLst>
          </p:cNvPr>
          <p:cNvGrpSpPr/>
          <p:nvPr userDrawn="1"/>
        </p:nvGrpSpPr>
        <p:grpSpPr>
          <a:xfrm>
            <a:off x="0" y="7022130"/>
            <a:ext cx="3013379" cy="324495"/>
            <a:chOff x="2411233" y="2460991"/>
            <a:chExt cx="7675165" cy="82649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634FFA7-A9EF-4270-9C94-D41D7FD2BCC7}"/>
                </a:ext>
              </a:extLst>
            </p:cNvPr>
            <p:cNvSpPr/>
            <p:nvPr/>
          </p:nvSpPr>
          <p:spPr>
            <a:xfrm>
              <a:off x="2411233" y="2460994"/>
              <a:ext cx="826495" cy="826495"/>
            </a:xfrm>
            <a:prstGeom prst="rect">
              <a:avLst/>
            </a:prstGeom>
            <a:solidFill>
              <a:srgbClr val="01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9921BEF-5575-4FEE-85A8-095CFB9C4970}"/>
                </a:ext>
              </a:extLst>
            </p:cNvPr>
            <p:cNvSpPr/>
            <p:nvPr/>
          </p:nvSpPr>
          <p:spPr>
            <a:xfrm>
              <a:off x="3552678" y="2460994"/>
              <a:ext cx="826495" cy="826495"/>
            </a:xfrm>
            <a:prstGeom prst="rect">
              <a:avLst/>
            </a:prstGeom>
            <a:solidFill>
              <a:srgbClr val="3B5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54D7B07-4171-4E41-90F2-05A34931EE0D}"/>
                </a:ext>
              </a:extLst>
            </p:cNvPr>
            <p:cNvSpPr/>
            <p:nvPr/>
          </p:nvSpPr>
          <p:spPr>
            <a:xfrm>
              <a:off x="4694123" y="2460994"/>
              <a:ext cx="826495" cy="826495"/>
            </a:xfrm>
            <a:prstGeom prst="rect">
              <a:avLst/>
            </a:prstGeom>
            <a:solidFill>
              <a:srgbClr val="95B2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CAF220C-579F-449D-89CB-702A9844192A}"/>
                </a:ext>
              </a:extLst>
            </p:cNvPr>
            <p:cNvSpPr/>
            <p:nvPr/>
          </p:nvSpPr>
          <p:spPr>
            <a:xfrm>
              <a:off x="5835568" y="2460993"/>
              <a:ext cx="826495" cy="826495"/>
            </a:xfrm>
            <a:prstGeom prst="rect">
              <a:avLst/>
            </a:prstGeom>
            <a:solidFill>
              <a:srgbClr val="AAD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A1FEC04-9882-44FF-9D2E-14A90AB234A9}"/>
                </a:ext>
              </a:extLst>
            </p:cNvPr>
            <p:cNvSpPr/>
            <p:nvPr/>
          </p:nvSpPr>
          <p:spPr>
            <a:xfrm>
              <a:off x="6977013" y="2460993"/>
              <a:ext cx="826495" cy="826495"/>
            </a:xfrm>
            <a:prstGeom prst="rect">
              <a:avLst/>
            </a:prstGeom>
            <a:solidFill>
              <a:srgbClr val="4AA5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FFA532-EF18-4DD7-8996-901694372F23}"/>
                </a:ext>
              </a:extLst>
            </p:cNvPr>
            <p:cNvSpPr/>
            <p:nvPr/>
          </p:nvSpPr>
          <p:spPr>
            <a:xfrm>
              <a:off x="8118458" y="2460992"/>
              <a:ext cx="826495" cy="826495"/>
            </a:xfrm>
            <a:prstGeom prst="rect">
              <a:avLst/>
            </a:prstGeom>
            <a:solidFill>
              <a:srgbClr val="016B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056ECF8-5A1A-4331-A5CC-4160C7283752}"/>
                </a:ext>
              </a:extLst>
            </p:cNvPr>
            <p:cNvSpPr/>
            <p:nvPr/>
          </p:nvSpPr>
          <p:spPr>
            <a:xfrm>
              <a:off x="9259903" y="2460991"/>
              <a:ext cx="826495" cy="826495"/>
            </a:xfrm>
            <a:prstGeom prst="rect">
              <a:avLst/>
            </a:pr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custDataLst>
      <p:tags r:id="rId8"/>
    </p:custDataLst>
    <p:extLst>
      <p:ext uri="{BB962C8B-B14F-4D97-AF65-F5344CB8AC3E}">
        <p14:creationId xmlns:p14="http://schemas.microsoft.com/office/powerpoint/2010/main" val="434602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26" r:id="rId2"/>
    <p:sldLayoutId id="2147483723" r:id="rId3"/>
    <p:sldLayoutId id="2147483701" r:id="rId4"/>
    <p:sldLayoutId id="2147483702" r:id="rId5"/>
    <p:sldLayoutId id="2147483724" r:id="rId6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F265574-43AB-41F0-A41B-29676FE664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E4085B9-204F-4210-8395-B413A38539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7780"/>
          <a:stretch/>
        </p:blipFill>
        <p:spPr>
          <a:xfrm>
            <a:off x="1" y="0"/>
            <a:ext cx="3470988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3819525" y="2235200"/>
            <a:ext cx="8017952" cy="2387600"/>
          </a:xfrm>
          <a:noFill/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fr-FR" sz="4400" b="0" strike="noStrike" spc="-1" dirty="0">
                <a:solidFill>
                  <a:srgbClr val="FFFFFF"/>
                </a:solidFill>
                <a:latin typeface="Segoe UI Light"/>
              </a:rPr>
              <a:t>Les technologies cross-platform :</a:t>
            </a:r>
            <a:br>
              <a:rPr lang="fr-FR" sz="4400" b="0" strike="noStrike" spc="-1" dirty="0">
                <a:solidFill>
                  <a:srgbClr val="FFFFFF"/>
                </a:solidFill>
                <a:latin typeface="Segoe UI Light"/>
              </a:rPr>
            </a:br>
            <a:r>
              <a:rPr lang="fr-FR" sz="4400" b="0" strike="noStrike" spc="-1" dirty="0">
                <a:solidFill>
                  <a:srgbClr val="FFFFFF"/>
                </a:solidFill>
                <a:latin typeface="Segoe UI Light"/>
              </a:rPr>
              <a:t>Ionic</a:t>
            </a:r>
            <a:br>
              <a:rPr lang="fr-FR" dirty="0">
                <a:solidFill>
                  <a:schemeClr val="bg1"/>
                </a:solidFill>
                <a:latin typeface="Segoe UI Light"/>
                <a:cs typeface="Segoe UI Light"/>
              </a:rPr>
            </a:br>
            <a:r>
              <a:rPr lang="fr-FR" dirty="0">
                <a:solidFill>
                  <a:srgbClr val="AAD23B"/>
                </a:solidFill>
                <a:latin typeface="Segoe UI Light"/>
                <a:cs typeface="Segoe UI Light"/>
              </a:rPr>
              <a:t>Module 04 – Prise en main d’</a:t>
            </a:r>
            <a:r>
              <a:rPr lang="fr-FR" dirty="0" err="1">
                <a:solidFill>
                  <a:srgbClr val="AAD23B"/>
                </a:solidFill>
                <a:latin typeface="Segoe UI Light"/>
                <a:cs typeface="Segoe UI Light"/>
              </a:rPr>
              <a:t>Angular</a:t>
            </a:r>
            <a:endParaRPr lang="fr-FR" dirty="0">
              <a:solidFill>
                <a:srgbClr val="AAD23B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203AEC74-3337-41FF-811E-15C4E7D8E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5657" y="5704514"/>
            <a:ext cx="831820" cy="83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0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Présentation d’</a:t>
            </a:r>
            <a:r>
              <a:rPr lang="fr-FR" dirty="0" err="1">
                <a:solidFill>
                  <a:srgbClr val="3B518E"/>
                </a:solidFill>
              </a:rPr>
              <a:t>Angular</a:t>
            </a:r>
            <a:endParaRPr lang="fr-FR" dirty="0">
              <a:solidFill>
                <a:srgbClr val="3B518E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Prise en main d’</a:t>
            </a:r>
            <a:r>
              <a:rPr lang="fr-FR" b="1" cap="all" dirty="0" err="1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Angular</a:t>
            </a:r>
            <a:endParaRPr lang="fr-FR" b="1" cap="all" dirty="0">
              <a:solidFill>
                <a:srgbClr val="3B518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51849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b="0" dirty="0">
                <a:solidFill>
                  <a:srgbClr val="343642"/>
                </a:solidFill>
                <a:effectLst/>
                <a:cs typeface="Segoe UI" panose="020B0502040204020203" pitchFamily="34" charset="0"/>
              </a:rPr>
              <a:t>Une application </a:t>
            </a:r>
            <a:r>
              <a:rPr lang="fr-FR" sz="2400" b="0" dirty="0" err="1">
                <a:solidFill>
                  <a:srgbClr val="343642"/>
                </a:solidFill>
                <a:effectLst/>
                <a:cs typeface="Segoe UI" panose="020B0502040204020203" pitchFamily="34" charset="0"/>
              </a:rPr>
              <a:t>Angular</a:t>
            </a:r>
            <a:r>
              <a:rPr lang="fr-FR" sz="2400" b="0" dirty="0">
                <a:solidFill>
                  <a:srgbClr val="343642"/>
                </a:solidFill>
                <a:effectLst/>
                <a:cs typeface="Segoe UI" panose="020B0502040204020203" pitchFamily="34" charset="0"/>
              </a:rPr>
              <a:t> (version &gt;= 14) peut être créée sans aucun </a:t>
            </a:r>
            <a:r>
              <a:rPr lang="fr-FR" sz="2400" b="0" dirty="0" err="1">
                <a:solidFill>
                  <a:srgbClr val="343642"/>
                </a:solidFill>
                <a:effectLst/>
                <a:cs typeface="Segoe UI" panose="020B0502040204020203" pitchFamily="34" charset="0"/>
              </a:rPr>
              <a:t>NgModule</a:t>
            </a:r>
            <a:r>
              <a:rPr lang="fr-FR" sz="2400" dirty="0">
                <a:solidFill>
                  <a:srgbClr val="343642"/>
                </a:solidFill>
                <a:cs typeface="Segoe UI" panose="020B0502040204020203" pitchFamily="34" charset="0"/>
              </a:rPr>
              <a:t> via l’API </a:t>
            </a:r>
            <a:r>
              <a:rPr lang="fr-FR" sz="2400" b="0" dirty="0">
                <a:solidFill>
                  <a:srgbClr val="95B258"/>
                </a:solidFill>
                <a:effectLst/>
                <a:cs typeface="Segoe UI" panose="020B0502040204020203" pitchFamily="34" charset="0"/>
              </a:rPr>
              <a:t>bootstrapApplication</a:t>
            </a:r>
          </a:p>
          <a:p>
            <a:pPr>
              <a:lnSpc>
                <a:spcPct val="120000"/>
              </a:lnSpc>
            </a:pPr>
            <a:endParaRPr lang="fr-FR" sz="2400" dirty="0">
              <a:solidFill>
                <a:srgbClr val="95B258"/>
              </a:solidFill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fr-FR" sz="2400" b="0" dirty="0">
              <a:solidFill>
                <a:srgbClr val="95B258"/>
              </a:solidFill>
              <a:effectLst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fr-FR" sz="2400" spc="-1" dirty="0">
              <a:solidFill>
                <a:srgbClr val="343642"/>
              </a:solidFill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3200" spc="-1" dirty="0">
              <a:solidFill>
                <a:srgbClr val="343642"/>
              </a:solidFill>
              <a:latin typeface="Segoe UI"/>
            </a:endParaRPr>
          </a:p>
          <a:p>
            <a:pPr>
              <a:lnSpc>
                <a:spcPct val="120000"/>
              </a:lnSpc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Les API du routeur ont été mises à jour et simplifiées pour tirer parti des composants autonomes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rgbClr val="343642"/>
                </a:solidFill>
                <a:latin typeface="Segoe UI"/>
              </a:rPr>
              <a:t>Chaque route peut-être chargée en « </a:t>
            </a:r>
            <a:r>
              <a:rPr lang="fr-FR" spc="-1" dirty="0" err="1">
                <a:solidFill>
                  <a:srgbClr val="95B258"/>
                </a:solidFill>
                <a:latin typeface="Segoe UI"/>
              </a:rPr>
              <a:t>lazy</a:t>
            </a:r>
            <a:r>
              <a:rPr lang="fr-FR" spc="-1" dirty="0">
                <a:solidFill>
                  <a:srgbClr val="343642"/>
                </a:solidFill>
                <a:latin typeface="Segoe UI"/>
              </a:rPr>
              <a:t> » en utilisant : </a:t>
            </a:r>
            <a:r>
              <a:rPr lang="fr-FR" spc="-1" dirty="0" err="1">
                <a:solidFill>
                  <a:srgbClr val="95B258"/>
                </a:solidFill>
                <a:latin typeface="Segoe UI"/>
              </a:rPr>
              <a:t>loadComponent</a:t>
            </a:r>
            <a:endParaRPr lang="fr-FR" spc="-1" dirty="0">
              <a:solidFill>
                <a:srgbClr val="95B258"/>
              </a:solidFill>
              <a:latin typeface="Segoe UI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1200" spc="-1" dirty="0">
              <a:solidFill>
                <a:srgbClr val="343642"/>
              </a:solidFill>
              <a:latin typeface="Segoe UI"/>
            </a:endParaRPr>
          </a:p>
          <a:p>
            <a:pPr>
              <a:lnSpc>
                <a:spcPct val="120000"/>
              </a:lnSpc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« </a:t>
            </a:r>
            <a:r>
              <a:rPr lang="fr-FR" sz="2400" b="0" strike="noStrike" spc="-1" dirty="0">
                <a:solidFill>
                  <a:srgbClr val="95B258"/>
                </a:solidFill>
                <a:latin typeface="Segoe UI"/>
              </a:rPr>
              <a:t>standalone component </a:t>
            </a: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» = plus de modularité, plus de simplicité et d’efficacité dans les projets </a:t>
            </a:r>
            <a:r>
              <a:rPr lang="fr-FR" sz="2400" b="0" strike="noStrike" spc="-1" dirty="0" err="1">
                <a:solidFill>
                  <a:srgbClr val="343642"/>
                </a:solidFill>
                <a:latin typeface="Segoe UI"/>
              </a:rPr>
              <a:t>Angular</a:t>
            </a:r>
            <a:endParaRPr lang="fr-FR" spc="-1" dirty="0">
              <a:solidFill>
                <a:srgbClr val="343642"/>
              </a:solidFill>
              <a:latin typeface="Segoe UI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191945C-74BD-6549-0B5D-619D48A815DD}"/>
              </a:ext>
            </a:extLst>
          </p:cNvPr>
          <p:cNvSpPr txBox="1"/>
          <p:nvPr/>
        </p:nvSpPr>
        <p:spPr>
          <a:xfrm>
            <a:off x="3506875" y="2219411"/>
            <a:ext cx="6097978" cy="1815882"/>
          </a:xfrm>
          <a:prstGeom prst="rect">
            <a:avLst/>
          </a:prstGeom>
          <a:noFill/>
          <a:ln>
            <a:solidFill>
              <a:srgbClr val="011F39"/>
            </a:solidFill>
          </a:ln>
        </p:spPr>
        <p:txBody>
          <a:bodyPr wrap="square">
            <a:spAutoFit/>
          </a:bodyPr>
          <a:lstStyle/>
          <a:p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bootstrapApplication</a:t>
            </a:r>
            <a:r>
              <a:rPr lang="fr-FR" sz="1400" b="0" i="0" dirty="0"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PhotoAppComponent</a:t>
            </a:r>
            <a:r>
              <a:rPr lang="fr-FR" sz="1400" b="0" i="0" dirty="0"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i="0" dirty="0"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271463"/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providers</a:t>
            </a:r>
            <a:r>
              <a:rPr lang="fr-FR" sz="1400" b="0" i="0" dirty="0"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i="0" dirty="0"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271463"/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fr-FR" sz="1400" b="0" i="0" dirty="0"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fr-FR" sz="14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provide</a:t>
            </a:r>
            <a:r>
              <a:rPr lang="fr-FR" sz="1400" b="0" i="0" dirty="0"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BACKEND_URL</a:t>
            </a:r>
            <a:r>
              <a:rPr lang="fr-FR" sz="1400" b="0" i="0" dirty="0"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defTabSz="314325"/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fr-FR" sz="14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useValue</a:t>
            </a:r>
            <a:r>
              <a:rPr lang="fr-FR" sz="1400" b="0" i="0" dirty="0"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400" b="0" i="0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'https://photoapp.looknongmodules.com/api’</a:t>
            </a:r>
            <a:r>
              <a:rPr lang="fr-FR" sz="1400" b="0" i="0" dirty="0"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pPr defTabSz="314325"/>
            <a:r>
              <a:rPr lang="fr-FR" sz="1400" u="none" strike="noStrike" dirty="0">
                <a:solidFill>
                  <a:srgbClr val="666600"/>
                </a:solidFill>
                <a:latin typeface="Consolas" panose="020B0609020204030204" pitchFamily="49" charset="0"/>
              </a:rPr>
              <a:t>		</a:t>
            </a:r>
            <a:r>
              <a:rPr lang="fr-F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provideRouter</a:t>
            </a:r>
            <a:r>
              <a:rPr lang="fr-FR" sz="1400" b="0" i="0" dirty="0"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fr-FR" sz="1400" b="0" i="0" dirty="0">
                <a:solidFill>
                  <a:srgbClr val="006600"/>
                </a:solidFill>
                <a:effectLst/>
                <a:latin typeface="Consolas" panose="020B0609020204030204" pitchFamily="49" charset="0"/>
              </a:rPr>
              <a:t>/* app routes */</a:t>
            </a:r>
            <a:r>
              <a:rPr lang="fr-FR" sz="1400" b="0" i="0" dirty="0"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]),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fr-FR" sz="1400" dirty="0">
                <a:solidFill>
                  <a:srgbClr val="006600"/>
                </a:solidFill>
                <a:latin typeface="Consolas" panose="020B0609020204030204" pitchFamily="49" charset="0"/>
              </a:rPr>
              <a:t>	</a:t>
            </a:r>
            <a:r>
              <a:rPr lang="fr-FR" sz="1400" b="0" i="0" dirty="0">
                <a:solidFill>
                  <a:srgbClr val="006600"/>
                </a:solidFill>
                <a:effectLst/>
                <a:latin typeface="Consolas" panose="020B0609020204030204" pitchFamily="49" charset="0"/>
              </a:rPr>
              <a:t>// ...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542925"/>
            <a:r>
              <a:rPr lang="fr-FR" sz="1400" dirty="0">
                <a:solidFill>
                  <a:srgbClr val="666600"/>
                </a:solidFill>
                <a:latin typeface="Consolas" panose="020B0609020204030204" pitchFamily="49" charset="0"/>
              </a:rPr>
              <a:t>	</a:t>
            </a:r>
            <a:r>
              <a:rPr lang="fr-FR" sz="1400" b="0" i="0" dirty="0"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defTabSz="542925"/>
            <a:r>
              <a:rPr lang="fr-FR" sz="1400" b="0" i="0" dirty="0"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});</a:t>
            </a:r>
            <a:endParaRPr lang="fr-FR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353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Prise en main d’</a:t>
            </a:r>
            <a:r>
              <a:rPr lang="fr-FR" b="1" cap="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Angular</a:t>
            </a:r>
            <a:endParaRPr lang="fr-FR" b="1" cap="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 err="1"/>
              <a:t>TypeScript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178891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solidFill>
                  <a:srgbClr val="3B518E"/>
                </a:solidFill>
              </a:rPr>
              <a:t>TypeScript</a:t>
            </a:r>
            <a:endParaRPr lang="fr-FR" dirty="0">
              <a:solidFill>
                <a:srgbClr val="3B518E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Prise en main d’</a:t>
            </a:r>
            <a:r>
              <a:rPr lang="fr-FR" b="1" cap="all" dirty="0" err="1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Angular</a:t>
            </a:r>
            <a:endParaRPr lang="fr-FR" b="1" cap="all" dirty="0">
              <a:solidFill>
                <a:srgbClr val="3B518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31536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spc="-1" dirty="0" err="1">
                <a:solidFill>
                  <a:srgbClr val="343642"/>
                </a:solidFill>
                <a:latin typeface="Segoe UI"/>
              </a:rPr>
              <a:t>Angular</a:t>
            </a:r>
            <a:r>
              <a:rPr lang="fr-FR" sz="2400" spc="-1" dirty="0">
                <a:solidFill>
                  <a:srgbClr val="343642"/>
                </a:solidFill>
                <a:latin typeface="Segoe UI"/>
              </a:rPr>
              <a:t> fait le choix d’utiliser </a:t>
            </a:r>
            <a:r>
              <a:rPr lang="fr-FR" sz="2400" spc="-1" dirty="0" err="1">
                <a:solidFill>
                  <a:srgbClr val="343642"/>
                </a:solidFill>
                <a:latin typeface="Segoe UI"/>
              </a:rPr>
              <a:t>TypeScript</a:t>
            </a:r>
            <a:r>
              <a:rPr lang="fr-FR" sz="2400" spc="-1" dirty="0">
                <a:solidFill>
                  <a:srgbClr val="343642"/>
                </a:solidFill>
                <a:latin typeface="Segoe UI"/>
              </a:rPr>
              <a:t> comme langage de programmation</a:t>
            </a:r>
            <a:endParaRPr lang="fr-FR" b="0" strike="noStrike" spc="-1" dirty="0">
              <a:solidFill>
                <a:srgbClr val="343642"/>
              </a:solidFill>
              <a:latin typeface="Segoe UI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b="0" strike="noStrike" spc="-1" dirty="0" err="1">
                <a:solidFill>
                  <a:srgbClr val="343642"/>
                </a:solidFill>
                <a:latin typeface="Segoe UI"/>
              </a:rPr>
              <a:t>TypeScript</a:t>
            </a: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 est un langage de programmation libre et open-source développé par Microsoft (né en 2012)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trike="noStrike" spc="-1" dirty="0" err="1">
                <a:solidFill>
                  <a:srgbClr val="343642"/>
                </a:solidFill>
                <a:latin typeface="Segoe UI"/>
              </a:rPr>
              <a:t>TypeScript</a:t>
            </a:r>
            <a:r>
              <a:rPr lang="fr-FR" sz="2400" strike="noStrike" spc="-1" dirty="0">
                <a:solidFill>
                  <a:srgbClr val="343642"/>
                </a:solidFill>
                <a:latin typeface="Segoe UI"/>
              </a:rPr>
              <a:t> est un langage orienté objet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trike="noStrike" spc="-1" dirty="0">
                <a:solidFill>
                  <a:srgbClr val="343642"/>
                </a:solidFill>
                <a:latin typeface="Segoe UI"/>
              </a:rPr>
              <a:t>Il propose aussi un typage fort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Le code écrit en </a:t>
            </a:r>
            <a:r>
              <a:rPr lang="fr-FR" sz="2400" spc="-1" dirty="0" err="1">
                <a:solidFill>
                  <a:srgbClr val="343642"/>
                </a:solidFill>
                <a:latin typeface="Segoe UI"/>
              </a:rPr>
              <a:t>TypeScript</a:t>
            </a:r>
            <a:r>
              <a:rPr lang="fr-FR" sz="2400" spc="-1" dirty="0">
                <a:solidFill>
                  <a:srgbClr val="343642"/>
                </a:solidFill>
                <a:latin typeface="Segoe UI"/>
              </a:rPr>
              <a:t> est transpilé en JavaScript</a:t>
            </a:r>
            <a:endParaRPr lang="fr-FR" sz="2400" strike="noStrike" spc="-1" dirty="0">
              <a:solidFill>
                <a:srgbClr val="95B258"/>
              </a:solidFill>
              <a:latin typeface="Segoe UI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75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solidFill>
                  <a:srgbClr val="3B518E"/>
                </a:solidFill>
              </a:rPr>
              <a:t>TypeScript</a:t>
            </a:r>
            <a:endParaRPr lang="fr-FR" dirty="0">
              <a:solidFill>
                <a:srgbClr val="3B518E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Prise en main d’</a:t>
            </a:r>
            <a:r>
              <a:rPr lang="fr-FR" b="1" cap="all" dirty="0" err="1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Angular</a:t>
            </a:r>
            <a:endParaRPr lang="fr-FR" b="1" cap="all" dirty="0">
              <a:solidFill>
                <a:srgbClr val="3B518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4944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Voici une classe </a:t>
            </a:r>
            <a:r>
              <a:rPr lang="fr-FR" sz="2400" spc="-1" dirty="0" err="1">
                <a:solidFill>
                  <a:srgbClr val="343642"/>
                </a:solidFill>
                <a:latin typeface="Segoe UI"/>
              </a:rPr>
              <a:t>TypeScript</a:t>
            </a:r>
            <a:r>
              <a:rPr lang="fr-FR" sz="2400" spc="-1" dirty="0">
                <a:solidFill>
                  <a:srgbClr val="343642"/>
                </a:solidFill>
                <a:latin typeface="Segoe UI"/>
              </a:rPr>
              <a:t> typique dans Ionic</a:t>
            </a:r>
            <a:endParaRPr lang="fr-FR" b="0" strike="noStrike" spc="-1" dirty="0">
              <a:solidFill>
                <a:srgbClr val="343642"/>
              </a:solidFill>
              <a:latin typeface="Segoe UI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55F2355-3F3D-3313-AF88-5CBB8B723007}"/>
              </a:ext>
            </a:extLst>
          </p:cNvPr>
          <p:cNvSpPr txBox="1"/>
          <p:nvPr/>
        </p:nvSpPr>
        <p:spPr>
          <a:xfrm>
            <a:off x="3500719" y="1877464"/>
            <a:ext cx="6098058" cy="4247317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fr-FR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'@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angular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core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IonicModule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fr-FR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'@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ionic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angular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fr-F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selector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'app-root'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templateUrl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'app.component.html'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styleUrls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app.component.scss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standalone: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imports: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fr-F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IonicModule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fr-F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AppComponent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{}</a:t>
            </a: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132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>
                <a:solidFill>
                  <a:srgbClr val="3B518E"/>
                </a:solidFill>
              </a:rPr>
              <a:t>TypeScript</a:t>
            </a:r>
            <a:endParaRPr lang="fr-FR" dirty="0">
              <a:solidFill>
                <a:srgbClr val="3B518E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Prise en main d’</a:t>
            </a:r>
            <a:r>
              <a:rPr lang="fr-FR" b="1" cap="all" dirty="0" err="1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Angular</a:t>
            </a:r>
            <a:endParaRPr lang="fr-FR" b="1" cap="all" dirty="0">
              <a:solidFill>
                <a:srgbClr val="3B518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18240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pc="-1" dirty="0" err="1">
                <a:solidFill>
                  <a:srgbClr val="343642"/>
                </a:solidFill>
                <a:latin typeface="Segoe UI"/>
              </a:rPr>
              <a:t>TypeScript</a:t>
            </a:r>
            <a:r>
              <a:rPr lang="fr-FR" sz="2400" spc="-1" dirty="0">
                <a:solidFill>
                  <a:srgbClr val="343642"/>
                </a:solidFill>
                <a:latin typeface="Segoe UI"/>
              </a:rPr>
              <a:t> est une surcouche de JavaScript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pc="-1" dirty="0" err="1">
                <a:solidFill>
                  <a:srgbClr val="343642"/>
                </a:solidFill>
                <a:latin typeface="Segoe UI"/>
              </a:rPr>
              <a:t>TypeScript</a:t>
            </a:r>
            <a:r>
              <a:rPr lang="fr-FR" sz="2400" spc="-1" dirty="0">
                <a:solidFill>
                  <a:srgbClr val="343642"/>
                </a:solidFill>
                <a:latin typeface="Segoe UI"/>
              </a:rPr>
              <a:t> est un langage objet, fortement typé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pc="-1" dirty="0" err="1">
                <a:solidFill>
                  <a:srgbClr val="343642"/>
                </a:solidFill>
                <a:latin typeface="Segoe UI"/>
              </a:rPr>
              <a:t>TypeScript</a:t>
            </a:r>
            <a:r>
              <a:rPr lang="fr-FR" sz="2400" spc="-1" dirty="0">
                <a:solidFill>
                  <a:srgbClr val="343642"/>
                </a:solidFill>
                <a:latin typeface="Segoe UI"/>
              </a:rPr>
              <a:t> adopte une approche modulaire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pc="-1" dirty="0" err="1">
                <a:solidFill>
                  <a:srgbClr val="343642"/>
                </a:solidFill>
                <a:latin typeface="Segoe UI"/>
              </a:rPr>
              <a:t>TypeScript</a:t>
            </a:r>
            <a:r>
              <a:rPr lang="fr-FR" sz="2400" spc="-1" dirty="0">
                <a:solidFill>
                  <a:srgbClr val="343642"/>
                </a:solidFill>
                <a:latin typeface="Segoe UI"/>
              </a:rPr>
              <a:t> doit être transpilé en JavaScript</a:t>
            </a:r>
            <a:endParaRPr lang="fr-FR" sz="2400" strike="noStrike" spc="-1" dirty="0">
              <a:solidFill>
                <a:srgbClr val="95B258"/>
              </a:solidFill>
              <a:latin typeface="Segoe UI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2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Prise en main d’</a:t>
            </a:r>
            <a:r>
              <a:rPr lang="fr-FR" b="1" cap="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Angular</a:t>
            </a:r>
            <a:endParaRPr lang="fr-FR" b="1" cap="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Rappels sur le pattern MVC</a:t>
            </a:r>
          </a:p>
        </p:txBody>
      </p:sp>
    </p:spTree>
    <p:extLst>
      <p:ext uri="{BB962C8B-B14F-4D97-AF65-F5344CB8AC3E}">
        <p14:creationId xmlns:p14="http://schemas.microsoft.com/office/powerpoint/2010/main" val="230628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Rappels sur le pattern MVC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Prise en main d’</a:t>
            </a:r>
            <a:r>
              <a:rPr lang="fr-FR" b="1" cap="all" dirty="0" err="1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Angular</a:t>
            </a:r>
            <a:endParaRPr lang="fr-FR" b="1" cap="all" dirty="0">
              <a:solidFill>
                <a:srgbClr val="3B518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44832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Le pattern MVC (Modèle, Vue, Contrôleur) permet de séparer le code source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spc="-1" dirty="0">
              <a:solidFill>
                <a:srgbClr val="343642"/>
              </a:solidFill>
              <a:latin typeface="Segoe UI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De la vue,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spc="-1" dirty="0">
              <a:solidFill>
                <a:srgbClr val="343642"/>
              </a:solidFill>
              <a:latin typeface="Segoe UI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spc="-1" dirty="0">
              <a:solidFill>
                <a:srgbClr val="343642"/>
              </a:solidFill>
              <a:latin typeface="Segoe UI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Du contrôleur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spc="-1" dirty="0">
              <a:solidFill>
                <a:srgbClr val="343642"/>
              </a:solidFill>
              <a:latin typeface="Segoe UI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spc="-1" dirty="0">
              <a:solidFill>
                <a:srgbClr val="343642"/>
              </a:solidFill>
              <a:latin typeface="Segoe UI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Et des services métier</a:t>
            </a:r>
            <a:endParaRPr lang="fr-FR" sz="2400" strike="noStrike" spc="-1" dirty="0">
              <a:solidFill>
                <a:srgbClr val="95B258"/>
              </a:solidFill>
              <a:latin typeface="Segoe UI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7757C91-92E1-3D6B-780D-E4DE9E911D55}"/>
              </a:ext>
            </a:extLst>
          </p:cNvPr>
          <p:cNvSpPr/>
          <p:nvPr/>
        </p:nvSpPr>
        <p:spPr>
          <a:xfrm>
            <a:off x="7045387" y="2328325"/>
            <a:ext cx="3242837" cy="765950"/>
          </a:xfrm>
          <a:prstGeom prst="rect">
            <a:avLst/>
          </a:prstGeom>
          <a:solidFill>
            <a:srgbClr val="4AA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Vue</a:t>
            </a:r>
            <a:r>
              <a:rPr kumimoji="0" lang="fr-FR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37D956-7822-417F-AE00-5C3F899A0DD0}"/>
              </a:ext>
            </a:extLst>
          </p:cNvPr>
          <p:cNvSpPr/>
          <p:nvPr/>
        </p:nvSpPr>
        <p:spPr>
          <a:xfrm>
            <a:off x="7045388" y="5100817"/>
            <a:ext cx="3242837" cy="765950"/>
          </a:xfrm>
          <a:prstGeom prst="rect">
            <a:avLst/>
          </a:prstGeom>
          <a:solidFill>
            <a:srgbClr val="95B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Modèle/Service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F8997F-830A-EFC9-B393-62E971ABE817}"/>
              </a:ext>
            </a:extLst>
          </p:cNvPr>
          <p:cNvSpPr/>
          <p:nvPr/>
        </p:nvSpPr>
        <p:spPr>
          <a:xfrm>
            <a:off x="7045390" y="3693900"/>
            <a:ext cx="3242837" cy="765950"/>
          </a:xfrm>
          <a:prstGeom prst="rect">
            <a:avLst/>
          </a:prstGeom>
          <a:solidFill>
            <a:srgbClr val="065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Contrôleur</a:t>
            </a:r>
            <a:endParaRPr kumimoji="0" lang="fr-FR" sz="1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" name="Connecteur : en angle 6">
            <a:extLst>
              <a:ext uri="{FF2B5EF4-FFF2-40B4-BE49-F238E27FC236}">
                <a16:creationId xmlns:a16="http://schemas.microsoft.com/office/drawing/2014/main" id="{22D3FCEC-82FE-61CE-0367-52851D48FE7D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 rot="16200000" flipH="1">
            <a:off x="8366995" y="3394085"/>
            <a:ext cx="599625" cy="3"/>
          </a:xfrm>
          <a:prstGeom prst="bentConnector3">
            <a:avLst/>
          </a:prstGeom>
          <a:ln w="38100" cap="flat" cmpd="sng" algn="ctr">
            <a:solidFill>
              <a:srgbClr val="011F39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Connecteur : en angle 9">
            <a:extLst>
              <a:ext uri="{FF2B5EF4-FFF2-40B4-BE49-F238E27FC236}">
                <a16:creationId xmlns:a16="http://schemas.microsoft.com/office/drawing/2014/main" id="{383922B5-4954-5999-AA11-F36D31DCC318}"/>
              </a:ext>
            </a:extLst>
          </p:cNvPr>
          <p:cNvCxnSpPr>
            <a:cxnSpLocks/>
            <a:stCxn id="4" idx="2"/>
            <a:endCxn id="3" idx="0"/>
          </p:cNvCxnSpPr>
          <p:nvPr/>
        </p:nvCxnSpPr>
        <p:spPr>
          <a:xfrm rot="5400000">
            <a:off x="8346325" y="4780332"/>
            <a:ext cx="640967" cy="2"/>
          </a:xfrm>
          <a:prstGeom prst="bentConnector3">
            <a:avLst/>
          </a:prstGeom>
          <a:ln w="38100" cap="flat" cmpd="sng" algn="ctr">
            <a:solidFill>
              <a:srgbClr val="011F39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430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Rappels sur le pattern MVC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Prise en main d’</a:t>
            </a:r>
            <a:r>
              <a:rPr lang="fr-FR" b="1" cap="all" dirty="0" err="1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Angular</a:t>
            </a:r>
            <a:endParaRPr lang="fr-FR" b="1" cap="all" dirty="0">
              <a:solidFill>
                <a:srgbClr val="3B518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33854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La </a:t>
            </a:r>
            <a:r>
              <a:rPr lang="fr-FR" sz="2400" b="1" spc="-1" dirty="0">
                <a:solidFill>
                  <a:srgbClr val="4AA5B7"/>
                </a:solidFill>
                <a:latin typeface="Segoe UI"/>
              </a:rPr>
              <a:t>vue </a:t>
            </a:r>
            <a:r>
              <a:rPr lang="fr-FR" sz="2400" spc="-1" dirty="0">
                <a:solidFill>
                  <a:srgbClr val="343642"/>
                </a:solidFill>
                <a:latin typeface="Segoe UI"/>
              </a:rPr>
              <a:t>rassemble tous les éléments visuels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Elle ne doit pas faire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rgbClr val="343642"/>
                </a:solidFill>
                <a:latin typeface="Segoe UI"/>
              </a:rPr>
              <a:t>de calculs,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rgbClr val="343642"/>
                </a:solidFill>
                <a:latin typeface="Segoe UI"/>
              </a:rPr>
              <a:t>de vérifications des données saisies,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rgbClr val="343642"/>
                </a:solidFill>
                <a:latin typeface="Segoe UI"/>
              </a:rPr>
              <a:t>de requêtes à la base de données ou au serveur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Elle se contente </a:t>
            </a:r>
            <a:endParaRPr lang="fr-FR" sz="1800" spc="-1" dirty="0">
              <a:solidFill>
                <a:srgbClr val="343642"/>
              </a:solidFill>
              <a:latin typeface="Segoe UI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rgbClr val="343642"/>
                </a:solidFill>
                <a:latin typeface="Segoe UI"/>
              </a:rPr>
              <a:t>De mettre en forme les données qui lui sont fournies </a:t>
            </a:r>
            <a:br>
              <a:rPr lang="fr-FR" spc="-1" dirty="0">
                <a:solidFill>
                  <a:srgbClr val="343642"/>
                </a:solidFill>
                <a:latin typeface="Segoe UI"/>
              </a:rPr>
            </a:br>
            <a:r>
              <a:rPr lang="fr-FR" spc="-1" dirty="0">
                <a:solidFill>
                  <a:srgbClr val="343642"/>
                </a:solidFill>
                <a:latin typeface="Segoe UI"/>
              </a:rPr>
              <a:t>par le contrôleur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rgbClr val="343642"/>
                </a:solidFill>
                <a:latin typeface="Segoe UI"/>
              </a:rPr>
              <a:t>Et de transmettre les interactions à celui-ci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96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Rappels sur le pattern MVC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Prise en main d’</a:t>
            </a:r>
            <a:r>
              <a:rPr lang="fr-FR" b="1" cap="all" dirty="0" err="1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Angular</a:t>
            </a:r>
            <a:endParaRPr lang="fr-FR" b="1" cap="all" dirty="0">
              <a:solidFill>
                <a:srgbClr val="3B518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30530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Le </a:t>
            </a:r>
            <a:r>
              <a:rPr lang="fr-FR" sz="2400" b="1" spc="-1" dirty="0">
                <a:solidFill>
                  <a:srgbClr val="06516F"/>
                </a:solidFill>
                <a:latin typeface="Segoe UI"/>
              </a:rPr>
              <a:t>contrôleur</a:t>
            </a:r>
            <a:r>
              <a:rPr lang="fr-FR" sz="2400" spc="-1" dirty="0">
                <a:solidFill>
                  <a:srgbClr val="343642"/>
                </a:solidFill>
                <a:latin typeface="Segoe UI"/>
              </a:rPr>
              <a:t> vérifie les actions et données utilisateurs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Il doit </a:t>
            </a:r>
            <a:endParaRPr lang="fr-FR" sz="1800" spc="-1" dirty="0">
              <a:solidFill>
                <a:srgbClr val="343642"/>
              </a:solidFill>
              <a:latin typeface="Segoe UI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800" spc="-1" dirty="0">
                <a:solidFill>
                  <a:srgbClr val="343642"/>
                </a:solidFill>
                <a:latin typeface="Segoe UI"/>
              </a:rPr>
              <a:t>faire des contrôles de surface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800" spc="-1" dirty="0">
                <a:solidFill>
                  <a:srgbClr val="343642"/>
                </a:solidFill>
                <a:latin typeface="Segoe UI"/>
              </a:rPr>
              <a:t>éventuellement convertir des données à afficher</a:t>
            </a:r>
            <a:endParaRPr lang="fr-FR" spc="-1" dirty="0">
              <a:solidFill>
                <a:srgbClr val="343642"/>
              </a:solidFill>
              <a:latin typeface="Segoe UI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Mais il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rgbClr val="343642"/>
                </a:solidFill>
                <a:latin typeface="Segoe UI"/>
              </a:rPr>
              <a:t>Ne prend pas de décisions métier,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rgbClr val="343642"/>
                </a:solidFill>
                <a:latin typeface="Segoe UI"/>
              </a:rPr>
              <a:t>N fait pas de calculs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rgbClr val="343642"/>
                </a:solidFill>
                <a:latin typeface="Segoe UI"/>
              </a:rPr>
              <a:t>Et n’exécute pas de requêtes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3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Rappels sur le pattern MVC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Prise en main d’</a:t>
            </a:r>
            <a:r>
              <a:rPr lang="fr-FR" b="1" cap="all" dirty="0" err="1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Angular</a:t>
            </a:r>
            <a:endParaRPr lang="fr-FR" b="1" cap="all" dirty="0">
              <a:solidFill>
                <a:srgbClr val="3B518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459670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Le </a:t>
            </a:r>
            <a:r>
              <a:rPr lang="fr-FR" sz="2400" b="1" spc="-1" dirty="0">
                <a:solidFill>
                  <a:srgbClr val="95B258"/>
                </a:solidFill>
                <a:latin typeface="Segoe UI"/>
              </a:rPr>
              <a:t>service</a:t>
            </a:r>
            <a:r>
              <a:rPr lang="fr-FR" sz="2400" spc="-1" dirty="0">
                <a:solidFill>
                  <a:srgbClr val="343642"/>
                </a:solidFill>
                <a:latin typeface="Segoe UI"/>
              </a:rPr>
              <a:t>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Exécute les traitements métier,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Réalise des calculs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Ou exécute des requêtes vers une base de données ou un serveur distant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Mais le service ne </a:t>
            </a:r>
            <a:endParaRPr lang="fr-FR" sz="1800" dirty="0">
              <a:solidFill>
                <a:srgbClr val="34364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vérifie pas la provenance des données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 soucie pas de savoir dans quel contexte les retours vont être utilisés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spc="-1" dirty="0">
              <a:solidFill>
                <a:srgbClr val="343642"/>
              </a:solidFill>
              <a:latin typeface="Segoe UI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pc="-1" dirty="0">
              <a:solidFill>
                <a:srgbClr val="343642"/>
              </a:solidFill>
              <a:latin typeface="Segoe UI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384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Prise en main d’</a:t>
            </a:r>
            <a:r>
              <a:rPr lang="fr-FR" b="1" cap="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Angular</a:t>
            </a:r>
            <a:endParaRPr lang="fr-FR" b="1" cap="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Prise en main d’</a:t>
            </a:r>
            <a:r>
              <a:rPr lang="fr-FR" sz="4400" dirty="0" err="1"/>
              <a:t>Angular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68734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Rappels sur le pattern MVC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Prise en main d’</a:t>
            </a:r>
            <a:r>
              <a:rPr lang="fr-FR" b="1" cap="all" dirty="0" err="1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Angular</a:t>
            </a:r>
            <a:endParaRPr lang="fr-FR" b="1" cap="all" dirty="0">
              <a:solidFill>
                <a:srgbClr val="3B518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35968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L’utilisation du pattern MVC est indispensable pour isoler le code source d’une page et le code métier</a:t>
            </a:r>
          </a:p>
          <a:p>
            <a:pPr>
              <a:lnSpc>
                <a:spcPct val="120000"/>
              </a:lnSpc>
            </a:pPr>
            <a:endParaRPr lang="fr-FR" sz="2400" spc="-1" dirty="0">
              <a:solidFill>
                <a:srgbClr val="343642"/>
              </a:solidFill>
              <a:latin typeface="Segoe UI"/>
            </a:endParaRPr>
          </a:p>
          <a:p>
            <a:pPr>
              <a:lnSpc>
                <a:spcPct val="120000"/>
              </a:lnSpc>
            </a:pPr>
            <a:r>
              <a:rPr lang="fr-FR" sz="2400" spc="-1" dirty="0" err="1">
                <a:solidFill>
                  <a:srgbClr val="343642"/>
                </a:solidFill>
                <a:latin typeface="Segoe UI"/>
              </a:rPr>
              <a:t>Angular</a:t>
            </a:r>
            <a:r>
              <a:rPr lang="fr-FR" sz="2400" spc="-1" dirty="0">
                <a:solidFill>
                  <a:srgbClr val="343642"/>
                </a:solidFill>
                <a:latin typeface="Segoe UI"/>
              </a:rPr>
              <a:t> propose naturellement cette vision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Met à disposition une arborescence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Des composants prêts à l’emploi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Pour respecter ce principe d’architecture : vue, composants, services, injection de dépendances, etc.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841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Prise en main d’</a:t>
            </a:r>
            <a:r>
              <a:rPr lang="fr-FR" b="1" cap="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Angular</a:t>
            </a:r>
            <a:endParaRPr lang="fr-FR" b="1" cap="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Création d'un composant </a:t>
            </a:r>
            <a:r>
              <a:rPr lang="fr-FR" sz="4400" dirty="0" err="1"/>
              <a:t>Angular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402899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86B7A67-340B-AC46-F2E3-FC9415C4CB07}"/>
              </a:ext>
            </a:extLst>
          </p:cNvPr>
          <p:cNvSpPr/>
          <p:nvPr/>
        </p:nvSpPr>
        <p:spPr>
          <a:xfrm>
            <a:off x="3506874" y="1240232"/>
            <a:ext cx="8330937" cy="408553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Composant application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Création d'un composant </a:t>
            </a:r>
            <a:r>
              <a:rPr lang="fr-FR" dirty="0" err="1">
                <a:solidFill>
                  <a:srgbClr val="3B518E"/>
                </a:solidFill>
              </a:rPr>
              <a:t>Angular</a:t>
            </a:r>
            <a:endParaRPr lang="fr-FR" dirty="0">
              <a:solidFill>
                <a:srgbClr val="3B518E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Prise en main d’</a:t>
            </a:r>
            <a:r>
              <a:rPr lang="fr-FR" b="1" cap="all" dirty="0" err="1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Angular</a:t>
            </a:r>
            <a:endParaRPr lang="fr-FR" b="1" cap="all" dirty="0">
              <a:solidFill>
                <a:srgbClr val="3B518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1516992-905F-2B79-F2A7-19F229378561}"/>
              </a:ext>
            </a:extLst>
          </p:cNvPr>
          <p:cNvSpPr/>
          <p:nvPr/>
        </p:nvSpPr>
        <p:spPr>
          <a:xfrm>
            <a:off x="3732864" y="1708156"/>
            <a:ext cx="2299480" cy="3358113"/>
          </a:xfrm>
          <a:prstGeom prst="rect">
            <a:avLst/>
          </a:prstGeom>
          <a:solidFill>
            <a:srgbClr val="4AA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Composant vue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F2FAAE-F115-33D0-CDDF-E3BB263BE851}"/>
              </a:ext>
            </a:extLst>
          </p:cNvPr>
          <p:cNvSpPr/>
          <p:nvPr/>
        </p:nvSpPr>
        <p:spPr>
          <a:xfrm>
            <a:off x="6681752" y="1708156"/>
            <a:ext cx="2299480" cy="3358113"/>
          </a:xfrm>
          <a:prstGeom prst="rect">
            <a:avLst/>
          </a:prstGeom>
          <a:solidFill>
            <a:srgbClr val="4AA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Composant vue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91BB24-CD99-4879-EF8E-642201E7F369}"/>
              </a:ext>
            </a:extLst>
          </p:cNvPr>
          <p:cNvSpPr/>
          <p:nvPr/>
        </p:nvSpPr>
        <p:spPr>
          <a:xfrm>
            <a:off x="9387055" y="1708156"/>
            <a:ext cx="2299480" cy="3358113"/>
          </a:xfrm>
          <a:prstGeom prst="rect">
            <a:avLst/>
          </a:prstGeom>
          <a:solidFill>
            <a:srgbClr val="4AA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Composant vue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C4D7BA-B6DA-F0B5-C43B-31FC586F1224}"/>
              </a:ext>
            </a:extLst>
          </p:cNvPr>
          <p:cNvSpPr/>
          <p:nvPr/>
        </p:nvSpPr>
        <p:spPr>
          <a:xfrm>
            <a:off x="3825175" y="3085822"/>
            <a:ext cx="2101620" cy="932155"/>
          </a:xfrm>
          <a:prstGeom prst="rect">
            <a:avLst/>
          </a:prstGeom>
          <a:solidFill>
            <a:srgbClr val="065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Composant formulaire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04BE36-E8BF-D352-1078-3A9138460B1F}"/>
              </a:ext>
            </a:extLst>
          </p:cNvPr>
          <p:cNvSpPr/>
          <p:nvPr/>
        </p:nvSpPr>
        <p:spPr>
          <a:xfrm>
            <a:off x="3825175" y="4204541"/>
            <a:ext cx="2101620" cy="752383"/>
          </a:xfrm>
          <a:prstGeom prst="rect">
            <a:avLst/>
          </a:prstGeom>
          <a:solidFill>
            <a:srgbClr val="065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Composant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footer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2EE7EC-60CF-82F1-D329-BB0B2F361753}"/>
              </a:ext>
            </a:extLst>
          </p:cNvPr>
          <p:cNvSpPr/>
          <p:nvPr/>
        </p:nvSpPr>
        <p:spPr>
          <a:xfrm>
            <a:off x="3825175" y="2169758"/>
            <a:ext cx="2101620" cy="752383"/>
          </a:xfrm>
          <a:prstGeom prst="rect">
            <a:avLst/>
          </a:prstGeom>
          <a:solidFill>
            <a:srgbClr val="065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Composant header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CD02B7-5545-8426-043C-40A83509737A}"/>
              </a:ext>
            </a:extLst>
          </p:cNvPr>
          <p:cNvSpPr/>
          <p:nvPr/>
        </p:nvSpPr>
        <p:spPr>
          <a:xfrm>
            <a:off x="6786054" y="3085822"/>
            <a:ext cx="2090877" cy="1871102"/>
          </a:xfrm>
          <a:prstGeom prst="rect">
            <a:avLst/>
          </a:prstGeom>
          <a:solidFill>
            <a:srgbClr val="065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Composant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carousel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22C69A-7A86-6B6C-604C-A74872CA8D50}"/>
              </a:ext>
            </a:extLst>
          </p:cNvPr>
          <p:cNvSpPr/>
          <p:nvPr/>
        </p:nvSpPr>
        <p:spPr>
          <a:xfrm>
            <a:off x="6786055" y="2169758"/>
            <a:ext cx="2090878" cy="752383"/>
          </a:xfrm>
          <a:prstGeom prst="rect">
            <a:avLst/>
          </a:prstGeom>
          <a:solidFill>
            <a:srgbClr val="065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Composant header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C0DF45-EBE8-4C81-6854-0041E037F2C7}"/>
              </a:ext>
            </a:extLst>
          </p:cNvPr>
          <p:cNvSpPr/>
          <p:nvPr/>
        </p:nvSpPr>
        <p:spPr>
          <a:xfrm>
            <a:off x="9491358" y="2169758"/>
            <a:ext cx="2090876" cy="2827015"/>
          </a:xfrm>
          <a:prstGeom prst="rect">
            <a:avLst/>
          </a:prstGeom>
          <a:solidFill>
            <a:srgbClr val="065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Composant inscription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848854-D010-7C60-D62B-5FBF97E06F6D}"/>
              </a:ext>
            </a:extLst>
          </p:cNvPr>
          <p:cNvSpPr/>
          <p:nvPr/>
        </p:nvSpPr>
        <p:spPr>
          <a:xfrm>
            <a:off x="9613407" y="3128682"/>
            <a:ext cx="1846777" cy="820477"/>
          </a:xfrm>
          <a:prstGeom prst="rect">
            <a:avLst/>
          </a:prstGeom>
          <a:solidFill>
            <a:srgbClr val="95B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Composant input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B60EAB-C066-3015-316E-D1234F68B936}"/>
              </a:ext>
            </a:extLst>
          </p:cNvPr>
          <p:cNvSpPr/>
          <p:nvPr/>
        </p:nvSpPr>
        <p:spPr>
          <a:xfrm>
            <a:off x="9639353" y="4049694"/>
            <a:ext cx="1820831" cy="820477"/>
          </a:xfrm>
          <a:prstGeom prst="rect">
            <a:avLst/>
          </a:prstGeom>
          <a:solidFill>
            <a:srgbClr val="95B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Composant bouton</a:t>
            </a:r>
          </a:p>
        </p:txBody>
      </p:sp>
    </p:spTree>
    <p:extLst>
      <p:ext uri="{BB962C8B-B14F-4D97-AF65-F5344CB8AC3E}">
        <p14:creationId xmlns:p14="http://schemas.microsoft.com/office/powerpoint/2010/main" val="2708139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Création d'un composant </a:t>
            </a:r>
            <a:r>
              <a:rPr lang="fr-FR" dirty="0" err="1">
                <a:solidFill>
                  <a:srgbClr val="3B518E"/>
                </a:solidFill>
              </a:rPr>
              <a:t>Angular</a:t>
            </a:r>
            <a:endParaRPr lang="fr-FR" dirty="0">
              <a:solidFill>
                <a:srgbClr val="3B518E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Prise en main d’</a:t>
            </a:r>
            <a:r>
              <a:rPr lang="fr-FR" b="1" cap="all" dirty="0" err="1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Angular</a:t>
            </a:r>
            <a:endParaRPr lang="fr-FR" b="1" cap="all" dirty="0">
              <a:solidFill>
                <a:srgbClr val="3B518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31536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Par convention, chaque composant est isolé dans un répertoire séparé</a:t>
            </a:r>
          </a:p>
          <a:p>
            <a:pPr>
              <a:lnSpc>
                <a:spcPct val="120000"/>
              </a:lnSpc>
            </a:pPr>
            <a:endParaRPr lang="fr-FR" sz="2400" spc="-1" dirty="0">
              <a:solidFill>
                <a:srgbClr val="343642"/>
              </a:solidFill>
              <a:latin typeface="Segoe UI"/>
            </a:endParaRPr>
          </a:p>
          <a:p>
            <a:pPr>
              <a:lnSpc>
                <a:spcPct val="120000"/>
              </a:lnSpc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Un composant </a:t>
            </a:r>
            <a:r>
              <a:rPr lang="fr-FR" sz="2400" spc="-1" dirty="0" err="1">
                <a:solidFill>
                  <a:srgbClr val="343642"/>
                </a:solidFill>
                <a:latin typeface="Segoe UI"/>
              </a:rPr>
              <a:t>Angular</a:t>
            </a:r>
            <a:r>
              <a:rPr lang="fr-FR" sz="2400" spc="-1" dirty="0">
                <a:solidFill>
                  <a:srgbClr val="343642"/>
                </a:solidFill>
                <a:latin typeface="Segoe UI"/>
              </a:rPr>
              <a:t> est constitué de trois fichiers 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Un contrôleur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Un </a:t>
            </a:r>
            <a:r>
              <a:rPr lang="fr-FR" sz="2400" spc="-1" dirty="0" err="1">
                <a:solidFill>
                  <a:srgbClr val="343642"/>
                </a:solidFill>
                <a:latin typeface="Segoe UI"/>
              </a:rPr>
              <a:t>template</a:t>
            </a:r>
            <a:endParaRPr lang="fr-FR" sz="2400" spc="-1" dirty="0">
              <a:solidFill>
                <a:srgbClr val="343642"/>
              </a:solidFill>
              <a:latin typeface="Segoe UI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Une feuille de style (optionnel)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64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838AD7-B225-A85C-D70C-F5517DD27F8A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482587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Le fichier du contrôleur est nommé :</a:t>
            </a:r>
            <a:endParaRPr lang="fr-FR" sz="1800" spc="-1" dirty="0">
              <a:solidFill>
                <a:srgbClr val="343642"/>
              </a:solidFill>
              <a:latin typeface="Segoe UI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rgbClr val="343642"/>
                </a:solidFill>
                <a:latin typeface="Segoe UI"/>
              </a:rPr>
              <a:t>nom-du-</a:t>
            </a:r>
            <a:r>
              <a:rPr lang="fr-FR" spc="-1" dirty="0" err="1">
                <a:solidFill>
                  <a:srgbClr val="343642"/>
                </a:solidFill>
                <a:latin typeface="Segoe UI"/>
              </a:rPr>
              <a:t>composant.component.ts</a:t>
            </a:r>
            <a:endParaRPr lang="fr-FR" spc="-1" dirty="0">
              <a:solidFill>
                <a:srgbClr val="343642"/>
              </a:solidFill>
              <a:latin typeface="Segoe UI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rgbClr val="343642"/>
                </a:solidFill>
                <a:latin typeface="Segoe UI"/>
              </a:rPr>
              <a:t>Exemple : hello-</a:t>
            </a:r>
            <a:r>
              <a:rPr lang="fr-FR" spc="-1" dirty="0" err="1">
                <a:solidFill>
                  <a:srgbClr val="343642"/>
                </a:solidFill>
                <a:latin typeface="Segoe UI"/>
              </a:rPr>
              <a:t>world.component.ts</a:t>
            </a:r>
            <a:endParaRPr lang="fr-FR" spc="-1" dirty="0">
              <a:solidFill>
                <a:srgbClr val="343642"/>
              </a:solidFill>
              <a:latin typeface="Segoe UI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La classe : </a:t>
            </a:r>
            <a:endParaRPr lang="fr-FR" sz="1800" spc="-1" dirty="0">
              <a:solidFill>
                <a:srgbClr val="343642"/>
              </a:solidFill>
              <a:latin typeface="Segoe UI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pc="-1" dirty="0" err="1">
                <a:solidFill>
                  <a:srgbClr val="343642"/>
                </a:solidFill>
                <a:latin typeface="Segoe UI"/>
              </a:rPr>
              <a:t>NomDuComposantComponent</a:t>
            </a:r>
            <a:endParaRPr lang="fr-FR" spc="-1" dirty="0">
              <a:solidFill>
                <a:srgbClr val="343642"/>
              </a:solidFill>
              <a:latin typeface="Segoe UI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rgbClr val="343642"/>
                </a:solidFill>
                <a:latin typeface="Segoe UI"/>
              </a:rPr>
              <a:t>Exemple : </a:t>
            </a:r>
            <a:r>
              <a:rPr lang="fr-FR" spc="-1" dirty="0" err="1">
                <a:solidFill>
                  <a:srgbClr val="343642"/>
                </a:solidFill>
                <a:latin typeface="Segoe UI"/>
              </a:rPr>
              <a:t>HelloWorldComponent</a:t>
            </a:r>
            <a:endParaRPr lang="fr-FR" spc="-1" dirty="0">
              <a:solidFill>
                <a:srgbClr val="343642"/>
              </a:solidFill>
              <a:latin typeface="Segoe UI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Le </a:t>
            </a:r>
            <a:r>
              <a:rPr lang="fr-FR" sz="2400" spc="-1" dirty="0" err="1">
                <a:solidFill>
                  <a:srgbClr val="343642"/>
                </a:solidFill>
                <a:latin typeface="Segoe UI"/>
              </a:rPr>
              <a:t>template</a:t>
            </a:r>
            <a:r>
              <a:rPr lang="fr-FR" sz="2400" spc="-1" dirty="0">
                <a:solidFill>
                  <a:srgbClr val="343642"/>
                </a:solidFill>
                <a:latin typeface="Segoe UI"/>
              </a:rPr>
              <a:t> est nommé :</a:t>
            </a:r>
            <a:endParaRPr lang="fr-FR" sz="1800" spc="-1" dirty="0">
              <a:solidFill>
                <a:srgbClr val="343642"/>
              </a:solidFill>
              <a:latin typeface="Segoe UI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rgbClr val="343642"/>
                </a:solidFill>
                <a:latin typeface="Segoe UI"/>
              </a:rPr>
              <a:t>nom-du-composant.component.html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rgbClr val="343642"/>
                </a:solidFill>
                <a:latin typeface="Segoe UI"/>
              </a:rPr>
              <a:t>Exemple : 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hello-world.component.html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La feuille de style est nommée :</a:t>
            </a:r>
            <a:endParaRPr lang="fr-FR" sz="1800" spc="-1" dirty="0">
              <a:solidFill>
                <a:srgbClr val="343642"/>
              </a:solidFill>
              <a:latin typeface="Segoe UI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rgbClr val="343642"/>
                </a:solidFill>
                <a:latin typeface="Segoe UI"/>
              </a:rPr>
              <a:t>nom-du-</a:t>
            </a:r>
            <a:r>
              <a:rPr lang="fr-FR" spc="-1" dirty="0" err="1">
                <a:solidFill>
                  <a:srgbClr val="343642"/>
                </a:solidFill>
                <a:latin typeface="Segoe UI"/>
              </a:rPr>
              <a:t>composant.component.scss</a:t>
            </a:r>
            <a:endParaRPr lang="fr-FR" spc="-1" dirty="0">
              <a:solidFill>
                <a:srgbClr val="343642"/>
              </a:solidFill>
              <a:latin typeface="Segoe UI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rgbClr val="343642"/>
                </a:solidFill>
                <a:latin typeface="Segoe UI"/>
              </a:rPr>
              <a:t>Exemple : 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hello-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world.component.scss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pc="-1" dirty="0">
              <a:solidFill>
                <a:srgbClr val="343642"/>
              </a:solidFill>
              <a:latin typeface="Segoe UI"/>
            </a:endParaRP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Création d'un composant </a:t>
            </a:r>
            <a:r>
              <a:rPr lang="fr-FR" dirty="0" err="1">
                <a:solidFill>
                  <a:srgbClr val="3B518E"/>
                </a:solidFill>
              </a:rPr>
              <a:t>Angular</a:t>
            </a:r>
            <a:endParaRPr lang="fr-FR" dirty="0">
              <a:solidFill>
                <a:srgbClr val="3B518E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Prise en main d’</a:t>
            </a:r>
            <a:r>
              <a:rPr lang="fr-FR" b="1" cap="all" dirty="0" err="1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Angular</a:t>
            </a:r>
            <a:endParaRPr lang="fr-FR" b="1" cap="all" dirty="0">
              <a:solidFill>
                <a:srgbClr val="3B518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94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E6227216-E5B4-BAEA-9431-9AB9F5EA3B5F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536961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Exemple : hello-</a:t>
            </a:r>
            <a:r>
              <a:rPr lang="fr-FR" sz="2400" spc="-1" dirty="0" err="1">
                <a:solidFill>
                  <a:srgbClr val="343642"/>
                </a:solidFill>
                <a:latin typeface="Segoe UI"/>
              </a:rPr>
              <a:t>world.component.ts</a:t>
            </a:r>
            <a:r>
              <a:rPr lang="fr-FR" sz="2400" spc="-1" dirty="0">
                <a:solidFill>
                  <a:srgbClr val="343642"/>
                </a:solidFill>
                <a:latin typeface="Segoe UI"/>
              </a:rPr>
              <a:t> 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spc="-1" dirty="0">
              <a:solidFill>
                <a:srgbClr val="343642"/>
              </a:solidFill>
              <a:latin typeface="Segoe UI"/>
              <a:cs typeface="Segoe UI" panose="020B0502040204020203" pitchFamily="34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spc="-1" dirty="0">
              <a:solidFill>
                <a:srgbClr val="343642"/>
              </a:solidFill>
              <a:latin typeface="Segoe UI"/>
              <a:cs typeface="Segoe UI" panose="020B0502040204020203" pitchFamily="34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spc="-1" dirty="0">
              <a:solidFill>
                <a:srgbClr val="343642"/>
              </a:solidFill>
              <a:latin typeface="Segoe UI"/>
              <a:cs typeface="Segoe UI" panose="020B0502040204020203" pitchFamily="34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spc="-1" dirty="0">
              <a:solidFill>
                <a:srgbClr val="343642"/>
              </a:solidFill>
              <a:latin typeface="Segoe UI"/>
              <a:cs typeface="Segoe UI" panose="020B0502040204020203" pitchFamily="34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spc="-1" dirty="0">
              <a:solidFill>
                <a:srgbClr val="343642"/>
              </a:solidFill>
              <a:latin typeface="Segoe UI"/>
              <a:cs typeface="Segoe UI" panose="020B0502040204020203" pitchFamily="34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spc="-1" dirty="0">
              <a:solidFill>
                <a:srgbClr val="343642"/>
              </a:solidFill>
              <a:latin typeface="Segoe UI"/>
              <a:cs typeface="Segoe UI" panose="020B0502040204020203" pitchFamily="34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spc="-1" dirty="0">
              <a:solidFill>
                <a:srgbClr val="343642"/>
              </a:solidFill>
              <a:latin typeface="Segoe UI"/>
              <a:cs typeface="Segoe UI" panose="020B0502040204020203" pitchFamily="34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spc="-1" dirty="0">
              <a:solidFill>
                <a:srgbClr val="343642"/>
              </a:solidFill>
              <a:latin typeface="Segoe UI"/>
              <a:cs typeface="Segoe UI" panose="020B0502040204020203" pitchFamily="34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spc="-1" dirty="0">
              <a:solidFill>
                <a:srgbClr val="343642"/>
              </a:solidFill>
              <a:latin typeface="Segoe UI"/>
              <a:cs typeface="Segoe UI" panose="020B0502040204020203" pitchFamily="34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  <a:cs typeface="Segoe UI" panose="020B0502040204020203" pitchFamily="34" charset="0"/>
              </a:rPr>
              <a:t>Depuis </a:t>
            </a:r>
            <a:r>
              <a:rPr lang="fr-FR" sz="2400" spc="-1" dirty="0" err="1">
                <a:solidFill>
                  <a:srgbClr val="343642"/>
                </a:solidFill>
                <a:latin typeface="Segoe UI"/>
                <a:cs typeface="Segoe UI" panose="020B0502040204020203" pitchFamily="34" charset="0"/>
              </a:rPr>
              <a:t>Angular</a:t>
            </a:r>
            <a:r>
              <a:rPr lang="fr-FR" sz="2400" spc="-1" dirty="0">
                <a:solidFill>
                  <a:srgbClr val="343642"/>
                </a:solidFill>
                <a:latin typeface="Segoe UI"/>
                <a:cs typeface="Segoe UI" panose="020B0502040204020203" pitchFamily="34" charset="0"/>
              </a:rPr>
              <a:t> 14; il faut le définir standalone pour l’importer dans tout autre composant</a:t>
            </a:r>
            <a:endParaRPr lang="fr-F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Création d'un composant </a:t>
            </a:r>
            <a:r>
              <a:rPr lang="fr-FR" dirty="0" err="1">
                <a:solidFill>
                  <a:srgbClr val="3B518E"/>
                </a:solidFill>
              </a:rPr>
              <a:t>Angular</a:t>
            </a:r>
            <a:endParaRPr lang="fr-FR" dirty="0">
              <a:solidFill>
                <a:srgbClr val="3B518E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Prise en main d’</a:t>
            </a:r>
            <a:r>
              <a:rPr lang="fr-FR" b="1" cap="all" dirty="0" err="1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Angular</a:t>
            </a:r>
            <a:endParaRPr lang="fr-FR" b="1" cap="all" dirty="0">
              <a:solidFill>
                <a:srgbClr val="3B518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EAB435DE-1705-C210-B266-45AD646EA4AB}"/>
              </a:ext>
            </a:extLst>
          </p:cNvPr>
          <p:cNvSpPr txBox="1"/>
          <p:nvPr/>
        </p:nvSpPr>
        <p:spPr>
          <a:xfrm>
            <a:off x="3506875" y="1756483"/>
            <a:ext cx="7045795" cy="3847207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OnInit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fr-FR" sz="16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'@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angular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core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fr-F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selector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'app-hello-world'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templateUrl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'./hello-world.component.html'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styleUrls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'./hello-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world.component.scss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standalone: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fr-F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HelloWorldComponent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OnInit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 }</a:t>
            </a:r>
          </a:p>
          <a:p>
            <a:b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ngOnInit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{}</a:t>
            </a:r>
          </a:p>
          <a:p>
            <a:b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1ED3AC4C-CA4C-B819-DF76-AADD988EBC21}"/>
              </a:ext>
            </a:extLst>
          </p:cNvPr>
          <p:cNvSpPr/>
          <p:nvPr/>
        </p:nvSpPr>
        <p:spPr>
          <a:xfrm>
            <a:off x="7414055" y="5020700"/>
            <a:ext cx="3027405" cy="522840"/>
          </a:xfrm>
          <a:prstGeom prst="roundRect">
            <a:avLst/>
          </a:prstGeom>
          <a:solidFill>
            <a:srgbClr val="06516F"/>
          </a:solidFill>
          <a:ln>
            <a:solidFill>
              <a:srgbClr val="011F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hello-</a:t>
            </a: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world.component.ts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347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838AD7-B225-A85C-D70C-F5517DD27F8A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9376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Le composant doit être importé dans les composants qui veulent l’utiliser :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Création d'un composant </a:t>
            </a:r>
            <a:r>
              <a:rPr lang="fr-FR" dirty="0" err="1">
                <a:solidFill>
                  <a:srgbClr val="3B518E"/>
                </a:solidFill>
              </a:rPr>
              <a:t>Angular</a:t>
            </a:r>
            <a:endParaRPr lang="fr-FR" dirty="0">
              <a:solidFill>
                <a:srgbClr val="3B518E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Prise en main d’</a:t>
            </a:r>
            <a:r>
              <a:rPr lang="fr-FR" b="1" cap="all" dirty="0" err="1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Angular</a:t>
            </a:r>
            <a:endParaRPr lang="fr-FR" b="1" cap="all" dirty="0">
              <a:solidFill>
                <a:srgbClr val="3B518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540690F-6854-0A4B-AD0F-5F15F482DDB1}"/>
              </a:ext>
            </a:extLst>
          </p:cNvPr>
          <p:cNvSpPr txBox="1"/>
          <p:nvPr/>
        </p:nvSpPr>
        <p:spPr>
          <a:xfrm>
            <a:off x="3506876" y="2177862"/>
            <a:ext cx="8330938" cy="3031599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OnInit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fr-FR" sz="16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'@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angular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core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IonicModule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fr-FR" sz="16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'@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ionic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angular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fr-FR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HelloWorldComponent</a:t>
            </a:r>
            <a:r>
              <a:rPr lang="fr-FR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fr-FR" sz="15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fr-FR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'../hello-world/</a:t>
            </a:r>
            <a:r>
              <a:rPr lang="fr-FR" sz="15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hello-world.component</a:t>
            </a:r>
            <a:r>
              <a:rPr lang="fr-FR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fr-F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selector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'app-home'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templateUrl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'home.page.html'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styleUrls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home.page.scss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standalone: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imports: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fr-F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IonicModule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60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HelloWorldComponent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fr-F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HomePage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OnInit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</p:txBody>
      </p:sp>
    </p:spTree>
    <p:extLst>
      <p:ext uri="{BB962C8B-B14F-4D97-AF65-F5344CB8AC3E}">
        <p14:creationId xmlns:p14="http://schemas.microsoft.com/office/powerpoint/2010/main" val="4078274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838AD7-B225-A85C-D70C-F5517DD27F8A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226722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  <a:cs typeface="Segoe UI" panose="020B0502040204020203" pitchFamily="34" charset="0"/>
              </a:rPr>
              <a:t>Le composant peut ensuite être intégré dans n’importe quelle vue,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  <a:cs typeface="Segoe UI" panose="020B0502040204020203" pitchFamily="34" charset="0"/>
              </a:rPr>
              <a:t>En réutilisant le nom donné dans le contrôleur, avec l’attribut </a:t>
            </a:r>
            <a:r>
              <a:rPr lang="fr-FR" sz="2400" spc="-1" dirty="0" err="1">
                <a:solidFill>
                  <a:srgbClr val="343642"/>
                </a:solidFill>
                <a:latin typeface="Segoe UI"/>
                <a:cs typeface="Segoe UI" panose="020B0502040204020203" pitchFamily="34" charset="0"/>
              </a:rPr>
              <a:t>selector</a:t>
            </a:r>
            <a:r>
              <a:rPr lang="fr-FR" sz="2400" spc="-1" dirty="0">
                <a:solidFill>
                  <a:srgbClr val="343642"/>
                </a:solidFill>
                <a:latin typeface="Segoe UI"/>
                <a:cs typeface="Segoe UI" panose="020B0502040204020203" pitchFamily="34" charset="0"/>
              </a:rPr>
              <a:t>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  <a:cs typeface="Segoe UI" panose="020B0502040204020203" pitchFamily="34" charset="0"/>
              </a:rPr>
              <a:t>Un composant </a:t>
            </a:r>
            <a:r>
              <a:rPr lang="fr-FR" sz="2400" spc="-1" dirty="0" err="1">
                <a:solidFill>
                  <a:srgbClr val="343642"/>
                </a:solidFill>
                <a:latin typeface="Segoe UI"/>
                <a:cs typeface="Segoe UI" panose="020B0502040204020203" pitchFamily="34" charset="0"/>
              </a:rPr>
              <a:t>Angular</a:t>
            </a:r>
            <a:r>
              <a:rPr lang="fr-FR" sz="2400" spc="-1" dirty="0">
                <a:solidFill>
                  <a:srgbClr val="343642"/>
                </a:solidFill>
                <a:latin typeface="Segoe UI"/>
                <a:cs typeface="Segoe UI" panose="020B0502040204020203" pitchFamily="34" charset="0"/>
              </a:rPr>
              <a:t> devient une véritable balise HTML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Création d'un composant </a:t>
            </a:r>
            <a:r>
              <a:rPr lang="fr-FR" dirty="0" err="1">
                <a:solidFill>
                  <a:srgbClr val="3B518E"/>
                </a:solidFill>
              </a:rPr>
              <a:t>Angular</a:t>
            </a:r>
            <a:endParaRPr lang="fr-FR" dirty="0">
              <a:solidFill>
                <a:srgbClr val="3B518E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Prise en main d’</a:t>
            </a:r>
            <a:r>
              <a:rPr lang="fr-FR" b="1" cap="all" dirty="0" err="1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Angular</a:t>
            </a:r>
            <a:endParaRPr lang="fr-FR" b="1" cap="all" dirty="0">
              <a:solidFill>
                <a:srgbClr val="3B518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69F92DC-73BB-F266-E475-AB0F2CC21C47}"/>
              </a:ext>
            </a:extLst>
          </p:cNvPr>
          <p:cNvSpPr txBox="1"/>
          <p:nvPr/>
        </p:nvSpPr>
        <p:spPr>
          <a:xfrm>
            <a:off x="3506875" y="3507457"/>
            <a:ext cx="6098058" cy="923330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app-hello-world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app-hello-world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791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Prise en main d’</a:t>
            </a:r>
            <a:r>
              <a:rPr lang="fr-FR" b="1" cap="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Angular</a:t>
            </a:r>
            <a:endParaRPr lang="fr-FR" b="1" cap="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Utilisation des expressions</a:t>
            </a:r>
          </a:p>
        </p:txBody>
      </p:sp>
    </p:spTree>
    <p:extLst>
      <p:ext uri="{BB962C8B-B14F-4D97-AF65-F5344CB8AC3E}">
        <p14:creationId xmlns:p14="http://schemas.microsoft.com/office/powerpoint/2010/main" val="124710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838AD7-B225-A85C-D70C-F5517DD27F8A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226722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pc="-1" dirty="0" err="1">
                <a:solidFill>
                  <a:srgbClr val="343642"/>
                </a:solidFill>
                <a:latin typeface="Segoe UI"/>
                <a:cs typeface="Segoe UI" panose="020B0502040204020203" pitchFamily="34" charset="0"/>
              </a:rPr>
              <a:t>Angular</a:t>
            </a:r>
            <a:r>
              <a:rPr lang="fr-FR" sz="2400" spc="-1" dirty="0">
                <a:solidFill>
                  <a:srgbClr val="343642"/>
                </a:solidFill>
                <a:latin typeface="Segoe UI"/>
                <a:cs typeface="Segoe UI" panose="020B0502040204020203" pitchFamily="34" charset="0"/>
              </a:rPr>
              <a:t> propose un système d’expressions, qui vont permettre d’injecter et d’interpréter du code </a:t>
            </a:r>
            <a:r>
              <a:rPr lang="fr-FR" sz="2400" spc="-1" dirty="0" err="1">
                <a:solidFill>
                  <a:srgbClr val="343642"/>
                </a:solidFill>
                <a:latin typeface="Segoe UI"/>
                <a:cs typeface="Segoe UI" panose="020B0502040204020203" pitchFamily="34" charset="0"/>
              </a:rPr>
              <a:t>TypeScript</a:t>
            </a:r>
            <a:r>
              <a:rPr lang="fr-FR" sz="2400" spc="-1" dirty="0">
                <a:solidFill>
                  <a:srgbClr val="343642"/>
                </a:solidFill>
                <a:latin typeface="Segoe UI"/>
                <a:cs typeface="Segoe UI" panose="020B0502040204020203" pitchFamily="34" charset="0"/>
              </a:rPr>
              <a:t> dans la vue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  <a:cs typeface="Segoe UI" panose="020B0502040204020203" pitchFamily="34" charset="0"/>
              </a:rPr>
              <a:t>Une expression est déclarée simplement en plaçant du code </a:t>
            </a:r>
            <a:r>
              <a:rPr lang="fr-FR" sz="2400" spc="-1" dirty="0" err="1">
                <a:solidFill>
                  <a:srgbClr val="343642"/>
                </a:solidFill>
                <a:latin typeface="Segoe UI"/>
                <a:cs typeface="Segoe UI" panose="020B0502040204020203" pitchFamily="34" charset="0"/>
              </a:rPr>
              <a:t>TypeScript</a:t>
            </a:r>
            <a:r>
              <a:rPr lang="fr-FR" sz="2400" spc="-1" dirty="0">
                <a:solidFill>
                  <a:srgbClr val="343642"/>
                </a:solidFill>
                <a:latin typeface="Segoe UI"/>
                <a:cs typeface="Segoe UI" panose="020B0502040204020203" pitchFamily="34" charset="0"/>
              </a:rPr>
              <a:t> comme ci-dessous :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Utilisation des expressions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Prise en main d’</a:t>
            </a:r>
            <a:r>
              <a:rPr lang="fr-FR" b="1" cap="all" dirty="0" err="1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Angular</a:t>
            </a:r>
            <a:endParaRPr lang="fr-FR" b="1" cap="all" dirty="0">
              <a:solidFill>
                <a:srgbClr val="3B518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FA703AD-476E-8589-D72A-3C89315443AC}"/>
              </a:ext>
            </a:extLst>
          </p:cNvPr>
          <p:cNvSpPr txBox="1"/>
          <p:nvPr/>
        </p:nvSpPr>
        <p:spPr>
          <a:xfrm>
            <a:off x="3506875" y="3591474"/>
            <a:ext cx="2696217" cy="369332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{{ </a:t>
            </a:r>
            <a:r>
              <a:rPr lang="fr-F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CODE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TYPESCRIPT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}}</a:t>
            </a:r>
          </a:p>
        </p:txBody>
      </p:sp>
    </p:spTree>
    <p:extLst>
      <p:ext uri="{BB962C8B-B14F-4D97-AF65-F5344CB8AC3E}">
        <p14:creationId xmlns:p14="http://schemas.microsoft.com/office/powerpoint/2010/main" val="4219102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8E028F3-B265-4C26-AE39-985114110839}"/>
              </a:ext>
            </a:extLst>
          </p:cNvPr>
          <p:cNvSpPr/>
          <p:nvPr/>
        </p:nvSpPr>
        <p:spPr>
          <a:xfrm>
            <a:off x="0" y="0"/>
            <a:ext cx="3470989" cy="6858000"/>
          </a:xfrm>
          <a:prstGeom prst="rect">
            <a:avLst/>
          </a:prstGeom>
          <a:solidFill>
            <a:srgbClr val="3B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Graphique 9" descr="Objectif">
            <a:extLst>
              <a:ext uri="{FF2B5EF4-FFF2-40B4-BE49-F238E27FC236}">
                <a16:creationId xmlns:a16="http://schemas.microsoft.com/office/drawing/2014/main" id="{E1102742-C409-45FE-B8C4-7EA6C9A7C2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5" y="428630"/>
            <a:ext cx="587415" cy="587415"/>
          </a:xfrm>
          <a:prstGeom prst="rect">
            <a:avLst/>
          </a:prstGeom>
        </p:spPr>
      </p:pic>
      <p:sp>
        <p:nvSpPr>
          <p:cNvPr id="12" name="Espace réservé du texte 19">
            <a:extLst>
              <a:ext uri="{FF2B5EF4-FFF2-40B4-BE49-F238E27FC236}">
                <a16:creationId xmlns:a16="http://schemas.microsoft.com/office/drawing/2014/main" id="{2B41308F-BC0B-48D7-87BB-2B0B96E1A818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OBJECTIFS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3C4C42B5-78D4-43BA-9AEF-E786F5CC3DD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OBJECTIFS</a:t>
            </a: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5727DDCA-0BE5-4E22-A2E0-0367F5B362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07441ED-22CD-4BE0-BAC9-3DE1A5B5DD30}"/>
              </a:ext>
            </a:extLst>
          </p:cNvPr>
          <p:cNvSpPr/>
          <p:nvPr/>
        </p:nvSpPr>
        <p:spPr>
          <a:xfrm>
            <a:off x="3825172" y="1242326"/>
            <a:ext cx="3566227" cy="2451862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Entrée manuelle 27">
            <a:extLst>
              <a:ext uri="{FF2B5EF4-FFF2-40B4-BE49-F238E27FC236}">
                <a16:creationId xmlns:a16="http://schemas.microsoft.com/office/drawing/2014/main" id="{198D380E-6092-4D34-BB2B-D9FDFA98D592}"/>
              </a:ext>
            </a:extLst>
          </p:cNvPr>
          <p:cNvSpPr/>
          <p:nvPr/>
        </p:nvSpPr>
        <p:spPr>
          <a:xfrm>
            <a:off x="3825173" y="2588789"/>
            <a:ext cx="3566226" cy="110539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AAD23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3981450" y="1510853"/>
            <a:ext cx="3219450" cy="590931"/>
          </a:xfrm>
          <a:noFill/>
          <a:ln>
            <a:noFill/>
          </a:ln>
        </p:spPr>
        <p:txBody>
          <a:bodyPr wrap="square" anchor="t" anchorCtr="0">
            <a:spAutoFit/>
          </a:bodyPr>
          <a:lstStyle/>
          <a:p>
            <a:r>
              <a:rPr lang="fr-FR" sz="1800" dirty="0">
                <a:solidFill>
                  <a:srgbClr val="FFFFFF"/>
                </a:solidFill>
              </a:rPr>
              <a:t>Comprendre le concept du </a:t>
            </a:r>
            <a:r>
              <a:rPr lang="fr-FR" sz="1800" dirty="0" err="1">
                <a:solidFill>
                  <a:srgbClr val="FFFFFF"/>
                </a:solidFill>
              </a:rPr>
              <a:t>framework</a:t>
            </a:r>
            <a:r>
              <a:rPr lang="fr-FR" sz="1800" dirty="0">
                <a:solidFill>
                  <a:srgbClr val="FFFFFF"/>
                </a:solidFill>
              </a:rPr>
              <a:t> </a:t>
            </a:r>
            <a:r>
              <a:rPr lang="fr-FR" sz="1800" dirty="0" err="1">
                <a:solidFill>
                  <a:srgbClr val="FFFFFF"/>
                </a:solidFill>
              </a:rPr>
              <a:t>Angular</a:t>
            </a:r>
            <a:endParaRPr lang="fr-FR" sz="1800" dirty="0">
              <a:solidFill>
                <a:srgbClr val="FFFF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522FDB3-AE46-4618-A27A-2408B17A0AFC}"/>
              </a:ext>
            </a:extLst>
          </p:cNvPr>
          <p:cNvSpPr/>
          <p:nvPr/>
        </p:nvSpPr>
        <p:spPr>
          <a:xfrm>
            <a:off x="8271587" y="1186766"/>
            <a:ext cx="3566227" cy="2451862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Entrée manuelle 27">
            <a:extLst>
              <a:ext uri="{FF2B5EF4-FFF2-40B4-BE49-F238E27FC236}">
                <a16:creationId xmlns:a16="http://schemas.microsoft.com/office/drawing/2014/main" id="{156EFFAF-ACF8-4ACB-BF38-FB64C804FC80}"/>
              </a:ext>
            </a:extLst>
          </p:cNvPr>
          <p:cNvSpPr/>
          <p:nvPr/>
        </p:nvSpPr>
        <p:spPr>
          <a:xfrm>
            <a:off x="8271587" y="2588789"/>
            <a:ext cx="3566226" cy="110539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3B518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CAF52408-79BF-4BB1-BAD9-055F85DD5055}"/>
              </a:ext>
            </a:extLst>
          </p:cNvPr>
          <p:cNvSpPr txBox="1">
            <a:spLocks/>
          </p:cNvSpPr>
          <p:nvPr/>
        </p:nvSpPr>
        <p:spPr>
          <a:xfrm>
            <a:off x="8429626" y="1501945"/>
            <a:ext cx="3171824" cy="5909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FFFFFF"/>
                </a:solidFill>
              </a:rPr>
              <a:t>Connaître les spécificités de </a:t>
            </a:r>
            <a:r>
              <a:rPr lang="fr-FR" sz="1800" dirty="0" err="1">
                <a:solidFill>
                  <a:srgbClr val="FFFFFF"/>
                </a:solidFill>
              </a:rPr>
              <a:t>TypeScript</a:t>
            </a:r>
            <a:endParaRPr lang="fr-FR" sz="1800" dirty="0">
              <a:solidFill>
                <a:srgbClr val="FFFFFF"/>
              </a:solidFill>
            </a:endParaRPr>
          </a:p>
        </p:txBody>
      </p:sp>
      <p:sp>
        <p:nvSpPr>
          <p:cNvPr id="32" name="Organigramme : Entrée manuelle 27">
            <a:extLst>
              <a:ext uri="{FF2B5EF4-FFF2-40B4-BE49-F238E27FC236}">
                <a16:creationId xmlns:a16="http://schemas.microsoft.com/office/drawing/2014/main" id="{8E232A21-C057-49F8-A96A-203E18686FC4}"/>
              </a:ext>
            </a:extLst>
          </p:cNvPr>
          <p:cNvSpPr/>
          <p:nvPr/>
        </p:nvSpPr>
        <p:spPr>
          <a:xfrm flipH="1">
            <a:off x="3825171" y="2588789"/>
            <a:ext cx="3566226" cy="110539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AAD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Entrée manuelle 27">
            <a:extLst>
              <a:ext uri="{FF2B5EF4-FFF2-40B4-BE49-F238E27FC236}">
                <a16:creationId xmlns:a16="http://schemas.microsoft.com/office/drawing/2014/main" id="{B0ED99D8-09C5-47F1-BA8F-DF712EDE29E9}"/>
              </a:ext>
            </a:extLst>
          </p:cNvPr>
          <p:cNvSpPr/>
          <p:nvPr/>
        </p:nvSpPr>
        <p:spPr>
          <a:xfrm flipH="1">
            <a:off x="8271587" y="2588788"/>
            <a:ext cx="3566226" cy="110539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3B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C019884-BA86-4B0F-8E48-4FEB774059EE}"/>
              </a:ext>
            </a:extLst>
          </p:cNvPr>
          <p:cNvSpPr/>
          <p:nvPr/>
        </p:nvSpPr>
        <p:spPr>
          <a:xfrm>
            <a:off x="3825172" y="3962278"/>
            <a:ext cx="3566227" cy="2451862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Organigramme : Entrée manuelle 27">
            <a:extLst>
              <a:ext uri="{FF2B5EF4-FFF2-40B4-BE49-F238E27FC236}">
                <a16:creationId xmlns:a16="http://schemas.microsoft.com/office/drawing/2014/main" id="{E1065FBA-2AAE-4D0A-BAAA-9BFCA98864EB}"/>
              </a:ext>
            </a:extLst>
          </p:cNvPr>
          <p:cNvSpPr/>
          <p:nvPr/>
        </p:nvSpPr>
        <p:spPr>
          <a:xfrm>
            <a:off x="3825173" y="5311427"/>
            <a:ext cx="3566226" cy="110271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0651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itre 1">
            <a:extLst>
              <a:ext uri="{FF2B5EF4-FFF2-40B4-BE49-F238E27FC236}">
                <a16:creationId xmlns:a16="http://schemas.microsoft.com/office/drawing/2014/main" id="{4C5AE0EA-6490-4053-BB7D-1891CC555C4B}"/>
              </a:ext>
            </a:extLst>
          </p:cNvPr>
          <p:cNvSpPr txBox="1">
            <a:spLocks/>
          </p:cNvSpPr>
          <p:nvPr/>
        </p:nvSpPr>
        <p:spPr>
          <a:xfrm>
            <a:off x="3981450" y="4230805"/>
            <a:ext cx="3219450" cy="8402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spc="-1" dirty="0">
                <a:solidFill>
                  <a:srgbClr val="FFFFFF"/>
                </a:solidFill>
                <a:latin typeface="Segoe UI"/>
              </a:rPr>
              <a:t>Savoir afficher des informations issues du contrôleur dans la vue</a:t>
            </a:r>
            <a:endParaRPr lang="fr-FR" sz="1800" dirty="0">
              <a:solidFill>
                <a:schemeClr val="bg1"/>
              </a:solidFill>
            </a:endParaRPr>
          </a:p>
        </p:txBody>
      </p:sp>
      <p:sp>
        <p:nvSpPr>
          <p:cNvPr id="37" name="Organigramme : Entrée manuelle 27">
            <a:extLst>
              <a:ext uri="{FF2B5EF4-FFF2-40B4-BE49-F238E27FC236}">
                <a16:creationId xmlns:a16="http://schemas.microsoft.com/office/drawing/2014/main" id="{49EA19CE-E787-4BF6-AEC1-DCEC39FC664E}"/>
              </a:ext>
            </a:extLst>
          </p:cNvPr>
          <p:cNvSpPr/>
          <p:nvPr/>
        </p:nvSpPr>
        <p:spPr>
          <a:xfrm flipH="1">
            <a:off x="3825171" y="5311427"/>
            <a:ext cx="3566226" cy="110271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065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1D4F499-130E-4176-81BE-477963F22B88}"/>
              </a:ext>
            </a:extLst>
          </p:cNvPr>
          <p:cNvSpPr/>
          <p:nvPr/>
        </p:nvSpPr>
        <p:spPr>
          <a:xfrm>
            <a:off x="8271587" y="3962279"/>
            <a:ext cx="3566227" cy="2451862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Organigramme : Entrée manuelle 27">
            <a:extLst>
              <a:ext uri="{FF2B5EF4-FFF2-40B4-BE49-F238E27FC236}">
                <a16:creationId xmlns:a16="http://schemas.microsoft.com/office/drawing/2014/main" id="{9F3DB527-6837-4D59-ADA8-27D509E50B16}"/>
              </a:ext>
            </a:extLst>
          </p:cNvPr>
          <p:cNvSpPr/>
          <p:nvPr/>
        </p:nvSpPr>
        <p:spPr>
          <a:xfrm>
            <a:off x="8271587" y="5311426"/>
            <a:ext cx="3566226" cy="1102713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016B9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itre 1">
            <a:extLst>
              <a:ext uri="{FF2B5EF4-FFF2-40B4-BE49-F238E27FC236}">
                <a16:creationId xmlns:a16="http://schemas.microsoft.com/office/drawing/2014/main" id="{86015692-C481-4AB1-807F-14F19FC3AB38}"/>
              </a:ext>
            </a:extLst>
          </p:cNvPr>
          <p:cNvSpPr txBox="1">
            <a:spLocks/>
          </p:cNvSpPr>
          <p:nvPr/>
        </p:nvSpPr>
        <p:spPr>
          <a:xfrm>
            <a:off x="8429626" y="4221898"/>
            <a:ext cx="3171824" cy="8402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FFFFFF"/>
                </a:solidFill>
              </a:rPr>
              <a:t>Savoir utiliser des attributs du contrôleur pour agir sur l’affichage</a:t>
            </a:r>
          </a:p>
        </p:txBody>
      </p:sp>
      <p:sp>
        <p:nvSpPr>
          <p:cNvPr id="41" name="Organigramme : Entrée manuelle 27">
            <a:extLst>
              <a:ext uri="{FF2B5EF4-FFF2-40B4-BE49-F238E27FC236}">
                <a16:creationId xmlns:a16="http://schemas.microsoft.com/office/drawing/2014/main" id="{09B5218C-2787-4529-A79A-BD8F560B868C}"/>
              </a:ext>
            </a:extLst>
          </p:cNvPr>
          <p:cNvSpPr/>
          <p:nvPr/>
        </p:nvSpPr>
        <p:spPr>
          <a:xfrm flipH="1">
            <a:off x="8271587" y="5311425"/>
            <a:ext cx="3566226" cy="1102713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016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406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Prise en main d’</a:t>
            </a:r>
            <a:r>
              <a:rPr lang="fr-FR" b="1" cap="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Angular</a:t>
            </a:r>
            <a:endParaRPr lang="fr-FR" b="1" cap="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Utilisation du binding avec la vue</a:t>
            </a:r>
          </a:p>
        </p:txBody>
      </p:sp>
    </p:spTree>
    <p:extLst>
      <p:ext uri="{BB962C8B-B14F-4D97-AF65-F5344CB8AC3E}">
        <p14:creationId xmlns:p14="http://schemas.microsoft.com/office/powerpoint/2010/main" val="25546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838AD7-B225-A85C-D70C-F5517DD27F8A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533267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pc="-1" dirty="0" err="1">
                <a:solidFill>
                  <a:srgbClr val="343642"/>
                </a:solidFill>
                <a:cs typeface="Segoe UI" panose="020B0502040204020203" pitchFamily="34" charset="0"/>
              </a:rPr>
              <a:t>Angular</a:t>
            </a:r>
            <a:r>
              <a:rPr lang="fr-FR" sz="2400" spc="-1" dirty="0">
                <a:solidFill>
                  <a:srgbClr val="343642"/>
                </a:solidFill>
                <a:cs typeface="Segoe UI" panose="020B0502040204020203" pitchFamily="34" charset="0"/>
              </a:rPr>
              <a:t> propose un système de </a:t>
            </a:r>
            <a:r>
              <a:rPr lang="fr-FR" sz="2400" spc="-1" dirty="0">
                <a:solidFill>
                  <a:srgbClr val="95B258"/>
                </a:solidFill>
                <a:cs typeface="Segoe UI" panose="020B0502040204020203" pitchFamily="34" charset="0"/>
              </a:rPr>
              <a:t>directives</a:t>
            </a:r>
            <a:r>
              <a:rPr lang="fr-FR" sz="2400" spc="-1" dirty="0">
                <a:solidFill>
                  <a:srgbClr val="343642"/>
                </a:solidFill>
                <a:cs typeface="Segoe UI" panose="020B0502040204020203" pitchFamily="34" charset="0"/>
              </a:rPr>
              <a:t> pour enrichir les attributs HTML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cs typeface="Segoe UI" panose="020B0502040204020203" pitchFamily="34" charset="0"/>
              </a:rPr>
              <a:t>La directive </a:t>
            </a:r>
            <a:r>
              <a:rPr lang="fr-FR" sz="2400" spc="-1" dirty="0" err="1">
                <a:solidFill>
                  <a:srgbClr val="95B258"/>
                </a:solidFill>
                <a:cs typeface="Segoe UI" panose="020B0502040204020203" pitchFamily="34" charset="0"/>
              </a:rPr>
              <a:t>ngModel</a:t>
            </a:r>
            <a:r>
              <a:rPr lang="fr-FR" sz="2400" spc="-1" dirty="0">
                <a:solidFill>
                  <a:srgbClr val="343642"/>
                </a:solidFill>
                <a:cs typeface="Segoe UI" panose="020B0502040204020203" pitchFamily="34" charset="0"/>
              </a:rPr>
              <a:t> va présenter deux comportements 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Mettre à jour la valeur d’un composant HTML à partir d’un attribut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Mettre à jour un attribut si la valeur d’un composant HTML est modifiée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Pour utiliser cette directive, il faut </a:t>
            </a:r>
            <a:r>
              <a:rPr lang="fr-FR" sz="2400" spc="-1" dirty="0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importer </a:t>
            </a:r>
            <a:r>
              <a:rPr lang="en-US" sz="2400" dirty="0" err="1">
                <a:solidFill>
                  <a:srgbClr val="95B258"/>
                </a:solidFill>
                <a:effectLst/>
                <a:latin typeface="Segoe UI" panose="020B0502040204020203" pitchFamily="34" charset="0"/>
                <a:ea typeface="Meiryo" panose="020B0604030504040204" pitchFamily="34" charset="-128"/>
                <a:cs typeface="Segoe UI" panose="020B0502040204020203" pitchFamily="34" charset="0"/>
              </a:rPr>
              <a:t>FormsModule</a:t>
            </a:r>
            <a:endParaRPr lang="en-US" sz="2400" dirty="0">
              <a:solidFill>
                <a:srgbClr val="95B258"/>
              </a:solidFill>
              <a:effectLst/>
              <a:latin typeface="Segoe UI" panose="020B0502040204020203" pitchFamily="34" charset="0"/>
              <a:ea typeface="Meiryo" panose="020B0604030504040204" pitchFamily="34" charset="-128"/>
              <a:cs typeface="Segoe UI" panose="020B0502040204020203" pitchFamily="34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95B258"/>
              </a:solidFill>
              <a:ea typeface="Meiryo" panose="020B0604030504040204" pitchFamily="34" charset="-128"/>
              <a:cs typeface="Segoe UI" panose="020B0502040204020203" pitchFamily="34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95B258"/>
              </a:solidFill>
              <a:ea typeface="Meiryo" panose="020B0604030504040204" pitchFamily="34" charset="-128"/>
              <a:cs typeface="Segoe UI" panose="020B0502040204020203" pitchFamily="34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95B258"/>
              </a:solidFill>
              <a:ea typeface="Meiryo" panose="020B0604030504040204" pitchFamily="34" charset="-128"/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141E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Exemple : Utiliser cette directive sur un champ de saisie permet 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141E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 stocker la valeur saisie par l’utilisateur dans une variable 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141E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 la réutiliser dans une expression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95B258"/>
              </a:solidFill>
              <a:cs typeface="Segoe UI" panose="020B0502040204020203" pitchFamily="34" charset="0"/>
            </a:endParaRP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Utilisation du binding avec la vue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Prise en main d’</a:t>
            </a:r>
            <a:r>
              <a:rPr lang="fr-FR" b="1" cap="all" dirty="0" err="1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Angular</a:t>
            </a:r>
            <a:endParaRPr lang="fr-FR" b="1" cap="all" dirty="0">
              <a:solidFill>
                <a:srgbClr val="3B518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E4A89095-D976-999E-E83A-7F2AE7409053}"/>
              </a:ext>
            </a:extLst>
          </p:cNvPr>
          <p:cNvSpPr txBox="1"/>
          <p:nvPr/>
        </p:nvSpPr>
        <p:spPr>
          <a:xfrm>
            <a:off x="3506874" y="6068783"/>
            <a:ext cx="7098934" cy="584775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[(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ngModel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)]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monAttribut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/&gt;&lt;/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{{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monAttribut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}}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1E42DF5-7D5A-2B7F-A046-929205A8BB18}"/>
              </a:ext>
            </a:extLst>
          </p:cNvPr>
          <p:cNvSpPr txBox="1"/>
          <p:nvPr/>
        </p:nvSpPr>
        <p:spPr>
          <a:xfrm>
            <a:off x="3506874" y="3741176"/>
            <a:ext cx="5510125" cy="1323439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FormsModule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fr-FR" sz="16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'@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angular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forms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fr-F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…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imports: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F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FormsModule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,],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1477108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838AD7-B225-A85C-D70C-F5517DD27F8A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271042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  <a:cs typeface="Segoe UI" panose="020B0502040204020203" pitchFamily="34" charset="0"/>
              </a:rPr>
              <a:t>La mécanique la plus intéressante des expressions est de permettre de manipuler ou d’afficher des variables locales à la vue ou en lien avec un attribut du contrôleur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spc="-1" dirty="0">
              <a:solidFill>
                <a:srgbClr val="343642"/>
              </a:solidFill>
              <a:latin typeface="Segoe UI"/>
              <a:cs typeface="Segoe UI" panose="020B0502040204020203" pitchFamily="34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spc="-1" dirty="0">
              <a:solidFill>
                <a:srgbClr val="343642"/>
              </a:solidFill>
              <a:latin typeface="Segoe UI"/>
              <a:cs typeface="Segoe UI" panose="020B0502040204020203" pitchFamily="34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  <a:cs typeface="Segoe UI" panose="020B0502040204020203" pitchFamily="34" charset="0"/>
              </a:rPr>
              <a:t>affiche la valeur de l’attribut </a:t>
            </a:r>
            <a:r>
              <a:rPr lang="fr-FR" sz="2400" spc="-1" dirty="0" err="1">
                <a:solidFill>
                  <a:srgbClr val="343642"/>
                </a:solidFill>
                <a:latin typeface="Segoe UI"/>
                <a:cs typeface="Segoe UI" panose="020B0502040204020203" pitchFamily="34" charset="0"/>
              </a:rPr>
              <a:t>monAttribut</a:t>
            </a:r>
            <a:r>
              <a:rPr lang="fr-FR" sz="2400" spc="-1" dirty="0">
                <a:solidFill>
                  <a:srgbClr val="343642"/>
                </a:solidFill>
                <a:latin typeface="Segoe UI"/>
                <a:cs typeface="Segoe UI" panose="020B0502040204020203" pitchFamily="34" charset="0"/>
              </a:rPr>
              <a:t> à l’écran :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Utilisation du binding avec la vue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Prise en main d’</a:t>
            </a:r>
            <a:r>
              <a:rPr lang="fr-FR" b="1" cap="all" dirty="0" err="1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Angular</a:t>
            </a:r>
            <a:endParaRPr lang="fr-FR" b="1" cap="all" dirty="0">
              <a:solidFill>
                <a:srgbClr val="3B518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2362073-0769-F5D4-7312-CE5102DBA22E}"/>
              </a:ext>
            </a:extLst>
          </p:cNvPr>
          <p:cNvSpPr txBox="1"/>
          <p:nvPr/>
        </p:nvSpPr>
        <p:spPr>
          <a:xfrm>
            <a:off x="3506875" y="2595444"/>
            <a:ext cx="7098934" cy="369332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{{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monAttribut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}}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026D12D-8E71-57A1-822C-50C8B6B1E1A5}"/>
              </a:ext>
            </a:extLst>
          </p:cNvPr>
          <p:cNvSpPr txBox="1"/>
          <p:nvPr/>
        </p:nvSpPr>
        <p:spPr>
          <a:xfrm>
            <a:off x="3506874" y="3981929"/>
            <a:ext cx="7098933" cy="923330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RechercherComponent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fr-F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OnInit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monAttribut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'TEST'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09695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838AD7-B225-A85C-D70C-F5517DD27F8A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226722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spc="-1" dirty="0" err="1">
                <a:solidFill>
                  <a:srgbClr val="343642"/>
                </a:solidFill>
                <a:latin typeface="Segoe UI"/>
                <a:cs typeface="Segoe UI" panose="020B0502040204020203" pitchFamily="34" charset="0"/>
              </a:rPr>
              <a:t>Angular</a:t>
            </a:r>
            <a:r>
              <a:rPr lang="fr-FR" sz="2400" spc="-1" dirty="0">
                <a:solidFill>
                  <a:srgbClr val="343642"/>
                </a:solidFill>
                <a:latin typeface="Segoe UI"/>
                <a:cs typeface="Segoe UI" panose="020B0502040204020203" pitchFamily="34" charset="0"/>
              </a:rPr>
              <a:t> impose de préciser dans quel sens le binding doit être fait 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  <a:cs typeface="Segoe UI" panose="020B0502040204020203" pitchFamily="34" charset="0"/>
              </a:rPr>
              <a:t>Du contrôleur vers la vue 	</a:t>
            </a:r>
            <a:r>
              <a:rPr lang="fr-FR" sz="2400" spc="-1" dirty="0">
                <a:solidFill>
                  <a:srgbClr val="343642"/>
                </a:solidFill>
                <a:latin typeface="Segoe UI"/>
              </a:rPr>
              <a:t>[</a:t>
            </a:r>
            <a:r>
              <a:rPr lang="fr-FR" sz="2400" spc="-1" dirty="0" err="1">
                <a:solidFill>
                  <a:srgbClr val="343642"/>
                </a:solidFill>
                <a:latin typeface="Segoe UI"/>
              </a:rPr>
              <a:t>ngModel</a:t>
            </a:r>
            <a:r>
              <a:rPr lang="fr-FR" sz="2400" spc="-1" dirty="0">
                <a:solidFill>
                  <a:srgbClr val="343642"/>
                </a:solidFill>
                <a:latin typeface="Segoe UI"/>
              </a:rPr>
              <a:t>]</a:t>
            </a:r>
            <a:endParaRPr lang="fr-FR" sz="2400" spc="-1" dirty="0">
              <a:solidFill>
                <a:srgbClr val="343642"/>
              </a:solidFill>
              <a:latin typeface="Segoe UI"/>
              <a:cs typeface="Segoe UI" panose="020B0502040204020203" pitchFamily="34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  <a:cs typeface="Segoe UI" panose="020B0502040204020203" pitchFamily="34" charset="0"/>
              </a:rPr>
              <a:t>De la vue vers le contrôleur	(</a:t>
            </a:r>
            <a:r>
              <a:rPr lang="fr-FR" sz="2400" spc="-1" dirty="0" err="1">
                <a:solidFill>
                  <a:srgbClr val="343642"/>
                </a:solidFill>
                <a:latin typeface="Segoe UI"/>
                <a:cs typeface="Segoe UI" panose="020B0502040204020203" pitchFamily="34" charset="0"/>
              </a:rPr>
              <a:t>ngModel</a:t>
            </a:r>
            <a:r>
              <a:rPr lang="fr-FR" sz="2400" spc="-1" dirty="0">
                <a:solidFill>
                  <a:srgbClr val="343642"/>
                </a:solidFill>
                <a:latin typeface="Segoe UI"/>
                <a:cs typeface="Segoe UI" panose="020B0502040204020203" pitchFamily="34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  <a:cs typeface="Segoe UI" panose="020B0502040204020203" pitchFamily="34" charset="0"/>
              </a:rPr>
              <a:t>Dans les deux sens		[(</a:t>
            </a:r>
            <a:r>
              <a:rPr lang="fr-FR" sz="2400" spc="-1" dirty="0" err="1">
                <a:solidFill>
                  <a:srgbClr val="343642"/>
                </a:solidFill>
                <a:latin typeface="Segoe UI"/>
                <a:cs typeface="Segoe UI" panose="020B0502040204020203" pitchFamily="34" charset="0"/>
              </a:rPr>
              <a:t>ngModel</a:t>
            </a:r>
            <a:r>
              <a:rPr lang="fr-FR" sz="2400" spc="-1" dirty="0">
                <a:solidFill>
                  <a:srgbClr val="343642"/>
                </a:solidFill>
                <a:latin typeface="Segoe UI"/>
                <a:cs typeface="Segoe UI" panose="020B0502040204020203" pitchFamily="34" charset="0"/>
              </a:rPr>
              <a:t>)]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Utilisation du binding avec la vue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Prise en main d’</a:t>
            </a:r>
            <a:r>
              <a:rPr lang="fr-FR" b="1" cap="all" dirty="0" err="1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Angular</a:t>
            </a:r>
            <a:endParaRPr lang="fr-FR" b="1" cap="all" dirty="0">
              <a:solidFill>
                <a:srgbClr val="3B518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514484B6-F5B0-2C47-8D67-FA3299E80E84}"/>
              </a:ext>
            </a:extLst>
          </p:cNvPr>
          <p:cNvSpPr txBox="1"/>
          <p:nvPr/>
        </p:nvSpPr>
        <p:spPr>
          <a:xfrm>
            <a:off x="3506876" y="3643381"/>
            <a:ext cx="8330937" cy="1323439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ngModel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monAttribut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&lt;!– Contrôleur vers Vue --&gt;</a:t>
            </a:r>
          </a:p>
          <a:p>
            <a:endParaRPr lang="fr-F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ngModel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monAttribut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Vue vers Contrôleur --&gt;</a:t>
            </a:r>
            <a:endParaRPr lang="fr-F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fr-FR" sz="1600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[(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ngModel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)]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monAttribut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Dans les 2 sens --&gt;</a:t>
            </a:r>
            <a:endParaRPr lang="fr-F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120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Prise en main d’</a:t>
            </a:r>
            <a:r>
              <a:rPr lang="fr-FR" b="1" cap="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Angular</a:t>
            </a:r>
            <a:endParaRPr lang="fr-FR" b="1" cap="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1218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Appel de méthodes du contrôleur depuis la vue</a:t>
            </a:r>
          </a:p>
        </p:txBody>
      </p:sp>
    </p:spTree>
    <p:extLst>
      <p:ext uri="{BB962C8B-B14F-4D97-AF65-F5344CB8AC3E}">
        <p14:creationId xmlns:p14="http://schemas.microsoft.com/office/powerpoint/2010/main" val="346796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838AD7-B225-A85C-D70C-F5517DD27F8A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4271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cs typeface="Segoe UI" panose="020B0502040204020203" pitchFamily="34" charset="0"/>
              </a:rPr>
              <a:t>Il est courant d’appeler une méthode du contrôleur depuis la vue</a:t>
            </a:r>
            <a:endParaRPr lang="fr-FR" sz="1800" spc="-1" dirty="0">
              <a:solidFill>
                <a:srgbClr val="141E26"/>
              </a:solidFill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141E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Exemple : </a:t>
            </a:r>
            <a:r>
              <a:rPr lang="fr-FR" dirty="0">
                <a:solidFill>
                  <a:srgbClr val="141E26"/>
                </a:solidFill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un utilisateur clique sur un bouton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141E26"/>
                </a:solidFill>
                <a:cs typeface="Segoe UI" panose="020B0502040204020203" pitchFamily="34" charset="0"/>
                <a:sym typeface="Wingdings" panose="05000000000000000000" pitchFamily="2" charset="2"/>
              </a:rPr>
              <a:t>L’attribut le plus utilisé est « click »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Il faut ajouter des parenthèses autour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dirty="0">
                <a:sym typeface="Wingdings" panose="05000000000000000000" pitchFamily="2" charset="2"/>
              </a:rPr>
              <a:t>Pour indiquer que c’est une action qui va de la vue vers le contrôleur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dirty="0">
              <a:sym typeface="Wingdings" panose="05000000000000000000" pitchFamily="2" charset="2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dirty="0">
              <a:sym typeface="Wingdings" panose="05000000000000000000" pitchFamily="2" charset="2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ym typeface="Wingdings" panose="05000000000000000000" pitchFamily="2" charset="2"/>
              </a:rPr>
              <a:t>La méthode est décrite dans le contrôleur en </a:t>
            </a:r>
            <a:r>
              <a:rPr lang="fr-FR" sz="2400" dirty="0" err="1">
                <a:sym typeface="Wingdings" panose="05000000000000000000" pitchFamily="2" charset="2"/>
              </a:rPr>
              <a:t>TypeScript</a:t>
            </a:r>
            <a:endParaRPr lang="fr-FR" sz="2400" dirty="0">
              <a:sym typeface="Wingdings" panose="05000000000000000000" pitchFamily="2" charset="2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dirty="0">
              <a:solidFill>
                <a:srgbClr val="141E26"/>
              </a:solidFill>
              <a:latin typeface="Segoe UI" panose="020B0502040204020203" pitchFamily="34" charset="0"/>
              <a:cs typeface="Segoe UI" panose="020B0502040204020203" pitchFamily="34" charset="0"/>
              <a:sym typeface="Wingdings" panose="05000000000000000000" pitchFamily="2" charset="2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dirty="0">
              <a:solidFill>
                <a:srgbClr val="141E2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Appel de méthodes du contrôleur depuis la vue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Prise en main d’</a:t>
            </a:r>
            <a:r>
              <a:rPr lang="fr-FR" b="1" cap="all" dirty="0" err="1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Angular</a:t>
            </a:r>
            <a:endParaRPr lang="fr-FR" b="1" cap="all" dirty="0">
              <a:solidFill>
                <a:srgbClr val="3B518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D66C3AC-A333-9159-E72D-AEEFB93EFE6D}"/>
              </a:ext>
            </a:extLst>
          </p:cNvPr>
          <p:cNvSpPr txBox="1"/>
          <p:nvPr/>
        </p:nvSpPr>
        <p:spPr>
          <a:xfrm>
            <a:off x="3506875" y="3665486"/>
            <a:ext cx="5926492" cy="369332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(click)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« </a:t>
            </a:r>
            <a:r>
              <a:rPr lang="fr-F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clicBouton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Clic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1ACB918-28C3-B20D-2024-3064169AE52E}"/>
              </a:ext>
            </a:extLst>
          </p:cNvPr>
          <p:cNvSpPr txBox="1"/>
          <p:nvPr/>
        </p:nvSpPr>
        <p:spPr>
          <a:xfrm>
            <a:off x="3506875" y="4742606"/>
            <a:ext cx="4028244" cy="923330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clicBouton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F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fr-F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monAttribut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'CLIC'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44990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838AD7-B225-A85C-D70C-F5517DD27F8A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404001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spc="-1" dirty="0">
                <a:solidFill>
                  <a:srgbClr val="343642"/>
                </a:solidFill>
                <a:cs typeface="Segoe UI" panose="020B0502040204020203" pitchFamily="34" charset="0"/>
              </a:rPr>
              <a:t>Tous les événements HTML et JavaScript exposés par le navigateur sont ainsi disponibles :</a:t>
            </a:r>
          </a:p>
          <a:p>
            <a:pPr>
              <a:lnSpc>
                <a:spcPct val="120000"/>
              </a:lnSpc>
            </a:pPr>
            <a:endParaRPr lang="fr-FR" sz="2400" spc="-1" dirty="0">
              <a:solidFill>
                <a:srgbClr val="343642"/>
              </a:solidFill>
              <a:cs typeface="Segoe UI" panose="020B0502040204020203" pitchFamily="34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141E26"/>
                </a:solidFill>
                <a:cs typeface="Segoe UI" panose="020B0502040204020203" pitchFamily="34" charset="0"/>
              </a:rPr>
              <a:t>onKeyPress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 err="1">
                <a:solidFill>
                  <a:srgbClr val="141E26"/>
                </a:solidFill>
                <a:cs typeface="Segoe UI" panose="020B0502040204020203" pitchFamily="34" charset="0"/>
              </a:rPr>
              <a:t>onChange</a:t>
            </a:r>
            <a:endParaRPr lang="fr-FR" sz="2400" dirty="0">
              <a:solidFill>
                <a:srgbClr val="141E26"/>
              </a:solidFill>
              <a:cs typeface="Segoe UI" panose="020B0502040204020203" pitchFamily="34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 err="1">
                <a:solidFill>
                  <a:srgbClr val="141E26"/>
                </a:solidFill>
                <a:cs typeface="Segoe UI" panose="020B0502040204020203" pitchFamily="34" charset="0"/>
              </a:rPr>
              <a:t>onDrag</a:t>
            </a:r>
            <a:endParaRPr lang="fr-FR" sz="2400" dirty="0">
              <a:solidFill>
                <a:srgbClr val="141E26"/>
              </a:solidFill>
              <a:cs typeface="Segoe UI" panose="020B0502040204020203" pitchFamily="34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 err="1">
                <a:solidFill>
                  <a:srgbClr val="141E26"/>
                </a:solidFill>
                <a:cs typeface="Segoe UI" panose="020B0502040204020203" pitchFamily="34" charset="0"/>
              </a:rPr>
              <a:t>onFocus</a:t>
            </a:r>
            <a:endParaRPr lang="fr-FR" sz="2400" dirty="0">
              <a:solidFill>
                <a:srgbClr val="141E26"/>
              </a:solidFill>
              <a:cs typeface="Segoe UI" panose="020B0502040204020203" pitchFamily="34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 err="1">
                <a:solidFill>
                  <a:srgbClr val="141E26"/>
                </a:solidFill>
                <a:cs typeface="Segoe UI" panose="020B0502040204020203" pitchFamily="34" charset="0"/>
              </a:rPr>
              <a:t>onPlay</a:t>
            </a:r>
            <a:endParaRPr lang="fr-FR" sz="2400" dirty="0">
              <a:solidFill>
                <a:srgbClr val="141E26"/>
              </a:solidFill>
              <a:cs typeface="Segoe UI" panose="020B0502040204020203" pitchFamily="34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141E26"/>
                </a:solidFill>
                <a:cs typeface="Segoe UI" panose="020B0502040204020203" pitchFamily="34" charset="0"/>
              </a:rPr>
              <a:t>…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Appel de méthodes du contrôleur depuis la vue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Prise en main d’</a:t>
            </a:r>
            <a:r>
              <a:rPr lang="fr-FR" b="1" cap="all" dirty="0" err="1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Angular</a:t>
            </a:r>
            <a:endParaRPr lang="fr-FR" b="1" cap="all" dirty="0">
              <a:solidFill>
                <a:srgbClr val="3B518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63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19FB19-BC5C-4CA3-B36F-D05031688B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3" r="1"/>
          <a:stretch/>
        </p:blipFill>
        <p:spPr>
          <a:xfrm>
            <a:off x="0" y="3002"/>
            <a:ext cx="12192000" cy="68430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792626-5EDF-457E-BC47-35973147636D}"/>
              </a:ext>
            </a:extLst>
          </p:cNvPr>
          <p:cNvSpPr/>
          <p:nvPr/>
        </p:nvSpPr>
        <p:spPr>
          <a:xfrm>
            <a:off x="0" y="11936"/>
            <a:ext cx="12192000" cy="6858000"/>
          </a:xfrm>
          <a:prstGeom prst="rect">
            <a:avLst/>
          </a:prstGeom>
          <a:solidFill>
            <a:srgbClr val="011F3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7BC588E-A495-49A9-8813-628670F8E4BB}"/>
              </a:ext>
            </a:extLst>
          </p:cNvPr>
          <p:cNvGrpSpPr/>
          <p:nvPr/>
        </p:nvGrpSpPr>
        <p:grpSpPr>
          <a:xfrm>
            <a:off x="-1" y="0"/>
            <a:ext cx="3657600" cy="6858001"/>
            <a:chOff x="-1" y="0"/>
            <a:chExt cx="4292084" cy="6858001"/>
          </a:xfrm>
        </p:grpSpPr>
        <p:sp>
          <p:nvSpPr>
            <p:cNvPr id="17" name="Flèche : pentagone 16">
              <a:extLst>
                <a:ext uri="{FF2B5EF4-FFF2-40B4-BE49-F238E27FC236}">
                  <a16:creationId xmlns:a16="http://schemas.microsoft.com/office/drawing/2014/main" id="{594D2172-FB13-492C-B76B-A385911C5851}"/>
                </a:ext>
              </a:extLst>
            </p:cNvPr>
            <p:cNvSpPr/>
            <p:nvPr/>
          </p:nvSpPr>
          <p:spPr>
            <a:xfrm>
              <a:off x="-1" y="0"/>
              <a:ext cx="4292083" cy="6858000"/>
            </a:xfrm>
            <a:prstGeom prst="homePlate">
              <a:avLst>
                <a:gd name="adj" fmla="val 50658"/>
              </a:avLst>
            </a:pr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3D0C3274-FA67-4536-99D7-BF36DC8EB5D9}"/>
                </a:ext>
              </a:extLst>
            </p:cNvPr>
            <p:cNvSpPr/>
            <p:nvPr/>
          </p:nvSpPr>
          <p:spPr>
            <a:xfrm>
              <a:off x="0" y="2699281"/>
              <a:ext cx="4292082" cy="4158720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8A5F0E14-750D-4317-86A8-BA8B26E435A6}"/>
                </a:ext>
              </a:extLst>
            </p:cNvPr>
            <p:cNvSpPr/>
            <p:nvPr/>
          </p:nvSpPr>
          <p:spPr>
            <a:xfrm rot="5400000">
              <a:off x="-68820" y="80756"/>
              <a:ext cx="4429722" cy="4292084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itre 1">
            <a:extLst>
              <a:ext uri="{FF2B5EF4-FFF2-40B4-BE49-F238E27FC236}">
                <a16:creationId xmlns:a16="http://schemas.microsoft.com/office/drawing/2014/main" id="{D4B8AE3F-44D0-4D41-9A92-0871B449521A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Prise en main d’</a:t>
            </a:r>
            <a:r>
              <a:rPr lang="fr-FR" b="1" cap="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Angular</a:t>
            </a:r>
            <a:endParaRPr lang="fr-FR" b="1" cap="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ECC1C3A-EA26-42AD-BEC3-DCF5FBAA17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13" name="Espace réservé du texte 19">
            <a:extLst>
              <a:ext uri="{FF2B5EF4-FFF2-40B4-BE49-F238E27FC236}">
                <a16:creationId xmlns:a16="http://schemas.microsoft.com/office/drawing/2014/main" id="{F370911A-DC8A-44E7-BC5B-3A98548EDA9D}"/>
              </a:ext>
            </a:extLst>
          </p:cNvPr>
          <p:cNvSpPr txBox="1">
            <a:spLocks/>
          </p:cNvSpPr>
          <p:nvPr/>
        </p:nvSpPr>
        <p:spPr>
          <a:xfrm>
            <a:off x="354186" y="1218171"/>
            <a:ext cx="3116800" cy="442165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DÉMONSTRATION</a:t>
            </a:r>
          </a:p>
        </p:txBody>
      </p:sp>
      <p:sp>
        <p:nvSpPr>
          <p:cNvPr id="15" name="Espace réservé du texte 19">
            <a:extLst>
              <a:ext uri="{FF2B5EF4-FFF2-40B4-BE49-F238E27FC236}">
                <a16:creationId xmlns:a16="http://schemas.microsoft.com/office/drawing/2014/main" id="{BDF6E1C4-75C9-4326-96F9-5F0FA302E826}"/>
              </a:ext>
            </a:extLst>
          </p:cNvPr>
          <p:cNvSpPr txBox="1">
            <a:spLocks/>
          </p:cNvSpPr>
          <p:nvPr/>
        </p:nvSpPr>
        <p:spPr>
          <a:xfrm>
            <a:off x="4011784" y="3027742"/>
            <a:ext cx="7826030" cy="13470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Création d’un composant </a:t>
            </a:r>
          </a:p>
          <a:p>
            <a:pPr algn="ctr"/>
            <a:r>
              <a:rPr lang="fr-FR" sz="4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Et mise en place du binding</a:t>
            </a:r>
          </a:p>
        </p:txBody>
      </p:sp>
    </p:spTree>
    <p:extLst>
      <p:ext uri="{BB962C8B-B14F-4D97-AF65-F5344CB8AC3E}">
        <p14:creationId xmlns:p14="http://schemas.microsoft.com/office/powerpoint/2010/main" val="271257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Prise en main d’</a:t>
            </a:r>
            <a:r>
              <a:rPr lang="fr-FR" b="1" cap="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Angular</a:t>
            </a:r>
            <a:endParaRPr lang="fr-FR" b="1" cap="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Montrer ou cacher des éléments</a:t>
            </a:r>
          </a:p>
        </p:txBody>
      </p:sp>
    </p:spTree>
    <p:extLst>
      <p:ext uri="{BB962C8B-B14F-4D97-AF65-F5344CB8AC3E}">
        <p14:creationId xmlns:p14="http://schemas.microsoft.com/office/powerpoint/2010/main" val="245313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838AD7-B225-A85C-D70C-F5517DD27F8A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444628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spc="-1" dirty="0" err="1">
                <a:solidFill>
                  <a:srgbClr val="343642"/>
                </a:solidFill>
                <a:cs typeface="Segoe UI" panose="020B0502040204020203" pitchFamily="34" charset="0"/>
              </a:rPr>
              <a:t>Angular</a:t>
            </a:r>
            <a:r>
              <a:rPr lang="fr-FR" sz="2400" spc="-1" dirty="0">
                <a:solidFill>
                  <a:srgbClr val="343642"/>
                </a:solidFill>
                <a:cs typeface="Segoe UI" panose="020B0502040204020203" pitchFamily="34" charset="0"/>
              </a:rPr>
              <a:t> s’accompagne d’une suite de </a:t>
            </a:r>
            <a:r>
              <a:rPr lang="fr-FR" sz="2400" spc="-1" dirty="0">
                <a:solidFill>
                  <a:srgbClr val="95B258"/>
                </a:solidFill>
                <a:cs typeface="Segoe UI" panose="020B0502040204020203" pitchFamily="34" charset="0"/>
              </a:rPr>
              <a:t>directives</a:t>
            </a:r>
            <a:r>
              <a:rPr lang="fr-FR" sz="2400" spc="-1" dirty="0">
                <a:solidFill>
                  <a:srgbClr val="343642"/>
                </a:solidFill>
                <a:cs typeface="Segoe UI" panose="020B0502040204020203" pitchFamily="34" charset="0"/>
              </a:rPr>
              <a:t> qui permettent de manipuler la vue directement depuis le code HTML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spc="-1" dirty="0">
                <a:solidFill>
                  <a:srgbClr val="343642"/>
                </a:solidFill>
                <a:cs typeface="Segoe UI" panose="020B0502040204020203" pitchFamily="34" charset="0"/>
              </a:rPr>
              <a:t>La directive </a:t>
            </a:r>
            <a:r>
              <a:rPr lang="fr-FR" sz="2400" spc="-1" dirty="0" err="1">
                <a:solidFill>
                  <a:srgbClr val="95B258"/>
                </a:solidFill>
                <a:cs typeface="Segoe UI" panose="020B0502040204020203" pitchFamily="34" charset="0"/>
              </a:rPr>
              <a:t>ngIf</a:t>
            </a:r>
            <a:r>
              <a:rPr lang="fr-FR" sz="2400" spc="-1" dirty="0">
                <a:solidFill>
                  <a:srgbClr val="343642"/>
                </a:solidFill>
                <a:cs typeface="Segoe UI" panose="020B0502040204020203" pitchFamily="34" charset="0"/>
              </a:rPr>
              <a:t> prend en compte une condition et est décorée avec le caractère </a:t>
            </a:r>
            <a:r>
              <a:rPr lang="fr-FR" sz="2400" spc="-1" dirty="0">
                <a:solidFill>
                  <a:srgbClr val="95B258"/>
                </a:solidFill>
                <a:cs typeface="Segoe UI" panose="020B0502040204020203" pitchFamily="34" charset="0"/>
              </a:rPr>
              <a:t>*</a:t>
            </a:r>
            <a:endParaRPr lang="fr-FR" sz="1800" spc="-1" dirty="0">
              <a:solidFill>
                <a:srgbClr val="95B258"/>
              </a:solidFill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Celui-ci signifie que la directive peut modifier l’élément HTML sur lequel elle est positionnée (ici, pour le cacher ou le montrer)</a:t>
            </a:r>
          </a:p>
          <a:p>
            <a:pPr lvl="1">
              <a:lnSpc>
                <a:spcPct val="120000"/>
              </a:lnSpc>
            </a:pPr>
            <a:endParaRPr lang="fr-FR" spc="-1" dirty="0">
              <a:solidFill>
                <a:srgbClr val="34364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ct val="120000"/>
              </a:lnSpc>
            </a:pPr>
            <a:endParaRPr lang="fr-FR" sz="400" spc="-1" dirty="0">
              <a:solidFill>
                <a:srgbClr val="34364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Pour l’utiliser, il faut </a:t>
            </a:r>
            <a:r>
              <a:rPr lang="fr-FR" spc="-1" dirty="0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importer </a:t>
            </a:r>
            <a:r>
              <a:rPr lang="en-US" dirty="0" err="1">
                <a:solidFill>
                  <a:srgbClr val="95B258"/>
                </a:solidFill>
                <a:effectLst/>
                <a:latin typeface="Segoe UI" panose="020B0502040204020203" pitchFamily="34" charset="0"/>
                <a:ea typeface="Meiryo" panose="020B0604030504040204" pitchFamily="34" charset="-128"/>
                <a:cs typeface="Segoe UI" panose="020B0502040204020203" pitchFamily="34" charset="0"/>
              </a:rPr>
              <a:t>CommonModule</a:t>
            </a:r>
            <a:endParaRPr lang="en-US" dirty="0">
              <a:solidFill>
                <a:srgbClr val="95B258"/>
              </a:solidFill>
              <a:effectLst/>
              <a:latin typeface="Segoe UI" panose="020B0502040204020203" pitchFamily="34" charset="0"/>
              <a:ea typeface="Meiryo" panose="020B0604030504040204" pitchFamily="34" charset="-128"/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pc="-1" dirty="0">
              <a:solidFill>
                <a:srgbClr val="34364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fr-FR" sz="2400" spc="-1" dirty="0">
              <a:solidFill>
                <a:srgbClr val="343642"/>
              </a:solidFill>
              <a:cs typeface="Segoe UI" panose="020B0502040204020203" pitchFamily="34" charset="0"/>
            </a:endParaRP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Montrer ou cacher des éléments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Prise en main d’</a:t>
            </a:r>
            <a:r>
              <a:rPr lang="fr-FR" b="1" cap="all" dirty="0" err="1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Angular</a:t>
            </a:r>
            <a:endParaRPr lang="fr-FR" b="1" cap="all" dirty="0">
              <a:solidFill>
                <a:srgbClr val="3B518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3AC1B0A-AF7A-7A94-4919-3E2BDDB12A90}"/>
              </a:ext>
            </a:extLst>
          </p:cNvPr>
          <p:cNvSpPr txBox="1"/>
          <p:nvPr/>
        </p:nvSpPr>
        <p:spPr>
          <a:xfrm>
            <a:off x="3506875" y="4165286"/>
            <a:ext cx="8330938" cy="338554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(click)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clicBouton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ngIf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cacherBouton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Rechercher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F9F17FE-B093-00A2-100E-26424136988A}"/>
              </a:ext>
            </a:extLst>
          </p:cNvPr>
          <p:cNvSpPr txBox="1"/>
          <p:nvPr/>
        </p:nvSpPr>
        <p:spPr>
          <a:xfrm>
            <a:off x="3506875" y="4954413"/>
            <a:ext cx="5510125" cy="1323439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CommonModule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fr-FR" sz="16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'@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angular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common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fr-F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…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imports: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FR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Common</a:t>
            </a:r>
            <a:r>
              <a:rPr lang="fr-F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,],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1046845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re 1">
            <a:extLst>
              <a:ext uri="{FF2B5EF4-FFF2-40B4-BE49-F238E27FC236}">
                <a16:creationId xmlns:a16="http://schemas.microsoft.com/office/drawing/2014/main" id="{7527A91C-BEDC-4E76-82F7-D5C77DD72ECF}"/>
              </a:ext>
            </a:extLst>
          </p:cNvPr>
          <p:cNvSpPr txBox="1">
            <a:spLocks/>
          </p:cNvSpPr>
          <p:nvPr/>
        </p:nvSpPr>
        <p:spPr>
          <a:xfrm>
            <a:off x="4350799" y="2831303"/>
            <a:ext cx="6253470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141E26"/>
                </a:solidFill>
              </a:rPr>
              <a:t>Création d'un composant </a:t>
            </a:r>
            <a:r>
              <a:rPr lang="fr-FR" sz="1800" dirty="0" err="1">
                <a:solidFill>
                  <a:srgbClr val="141E26"/>
                </a:solidFill>
              </a:rPr>
              <a:t>Angular</a:t>
            </a:r>
            <a:endParaRPr lang="fr-FR" sz="1800" dirty="0">
              <a:solidFill>
                <a:srgbClr val="141E26"/>
              </a:solidFill>
            </a:endParaRPr>
          </a:p>
        </p:txBody>
      </p:sp>
      <p:sp>
        <p:nvSpPr>
          <p:cNvPr id="43" name="Titre 1">
            <a:extLst>
              <a:ext uri="{FF2B5EF4-FFF2-40B4-BE49-F238E27FC236}">
                <a16:creationId xmlns:a16="http://schemas.microsoft.com/office/drawing/2014/main" id="{1B0027D7-EF67-4A03-81A8-E1EE0215D45B}"/>
              </a:ext>
            </a:extLst>
          </p:cNvPr>
          <p:cNvSpPr txBox="1">
            <a:spLocks/>
          </p:cNvSpPr>
          <p:nvPr/>
        </p:nvSpPr>
        <p:spPr>
          <a:xfrm>
            <a:off x="4342339" y="2256105"/>
            <a:ext cx="6253470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141E26"/>
                </a:solidFill>
              </a:rPr>
              <a:t>Rappels sur le pattern MVC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E028F3-B265-4C26-AE39-985114110839}"/>
              </a:ext>
            </a:extLst>
          </p:cNvPr>
          <p:cNvSpPr/>
          <p:nvPr/>
        </p:nvSpPr>
        <p:spPr>
          <a:xfrm>
            <a:off x="0" y="0"/>
            <a:ext cx="3470989" cy="6858000"/>
          </a:xfrm>
          <a:prstGeom prst="rect">
            <a:avLst/>
          </a:prstGeom>
          <a:solidFill>
            <a:srgbClr val="3B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du texte 19">
            <a:extLst>
              <a:ext uri="{FF2B5EF4-FFF2-40B4-BE49-F238E27FC236}">
                <a16:creationId xmlns:a16="http://schemas.microsoft.com/office/drawing/2014/main" id="{2B41308F-BC0B-48D7-87BB-2B0B96E1A818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SOMMAIRE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3C4C42B5-78D4-43BA-9AEF-E786F5CC3DD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SOMMAIRE</a:t>
            </a: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5727DDCA-0BE5-4E22-A2E0-0367F5B362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4342341" y="1112461"/>
            <a:ext cx="6606396" cy="341632"/>
          </a:xfrm>
          <a:noFill/>
          <a:ln>
            <a:noFill/>
          </a:ln>
        </p:spPr>
        <p:txBody>
          <a:bodyPr wrap="square" anchor="t" anchorCtr="0">
            <a:spAutoFit/>
          </a:bodyPr>
          <a:lstStyle/>
          <a:p>
            <a:r>
              <a:rPr lang="fr-FR" sz="1800" dirty="0">
                <a:solidFill>
                  <a:srgbClr val="141E26"/>
                </a:solidFill>
              </a:rPr>
              <a:t>Présentation d’</a:t>
            </a:r>
            <a:r>
              <a:rPr lang="fr-FR" sz="1800" dirty="0" err="1">
                <a:solidFill>
                  <a:srgbClr val="141E26"/>
                </a:solidFill>
              </a:rPr>
              <a:t>Angular</a:t>
            </a:r>
            <a:endParaRPr lang="fr-FR" sz="1800" b="1" dirty="0">
              <a:solidFill>
                <a:srgbClr val="141E26"/>
              </a:solidFill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C034616E-7336-4DBC-BEEC-32134FC5CA9A}"/>
              </a:ext>
            </a:extLst>
          </p:cNvPr>
          <p:cNvGrpSpPr/>
          <p:nvPr/>
        </p:nvGrpSpPr>
        <p:grpSpPr>
          <a:xfrm>
            <a:off x="3816714" y="1112462"/>
            <a:ext cx="352619" cy="341632"/>
            <a:chOff x="3816714" y="1112462"/>
            <a:chExt cx="542922" cy="526006"/>
          </a:xfrm>
        </p:grpSpPr>
        <p:sp>
          <p:nvSpPr>
            <p:cNvPr id="28" name="Organigramme : Entrée manuelle 27">
              <a:extLst>
                <a:ext uri="{FF2B5EF4-FFF2-40B4-BE49-F238E27FC236}">
                  <a16:creationId xmlns:a16="http://schemas.microsoft.com/office/drawing/2014/main" id="{198D380E-6092-4D34-BB2B-D9FDFA98D592}"/>
                </a:ext>
              </a:extLst>
            </p:cNvPr>
            <p:cNvSpPr/>
            <p:nvPr/>
          </p:nvSpPr>
          <p:spPr>
            <a:xfrm rot="5400000">
              <a:off x="3825173" y="1104005"/>
              <a:ext cx="526006" cy="54292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AAD23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Organigramme : Entrée manuelle 27">
              <a:extLst>
                <a:ext uri="{FF2B5EF4-FFF2-40B4-BE49-F238E27FC236}">
                  <a16:creationId xmlns:a16="http://schemas.microsoft.com/office/drawing/2014/main" id="{8E232A21-C057-49F8-A96A-203E18686FC4}"/>
                </a:ext>
              </a:extLst>
            </p:cNvPr>
            <p:cNvSpPr/>
            <p:nvPr/>
          </p:nvSpPr>
          <p:spPr>
            <a:xfrm rot="5400000" flipH="1">
              <a:off x="3825171" y="1104005"/>
              <a:ext cx="526006" cy="54292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AAD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8F4F3436-8174-434B-B61A-27DE845E4CC3}"/>
              </a:ext>
            </a:extLst>
          </p:cNvPr>
          <p:cNvGrpSpPr/>
          <p:nvPr/>
        </p:nvGrpSpPr>
        <p:grpSpPr>
          <a:xfrm rot="5400000">
            <a:off x="3830666" y="1675412"/>
            <a:ext cx="341634" cy="352619"/>
            <a:chOff x="8271587" y="2588788"/>
            <a:chExt cx="3566226" cy="1105399"/>
          </a:xfrm>
        </p:grpSpPr>
        <p:sp>
          <p:nvSpPr>
            <p:cNvPr id="31" name="Organigramme : Entrée manuelle 27">
              <a:extLst>
                <a:ext uri="{FF2B5EF4-FFF2-40B4-BE49-F238E27FC236}">
                  <a16:creationId xmlns:a16="http://schemas.microsoft.com/office/drawing/2014/main" id="{156EFFAF-ACF8-4ACB-BF38-FB64C804FC80}"/>
                </a:ext>
              </a:extLst>
            </p:cNvPr>
            <p:cNvSpPr/>
            <p:nvPr/>
          </p:nvSpPr>
          <p:spPr>
            <a:xfrm>
              <a:off x="8271587" y="2588789"/>
              <a:ext cx="3566226" cy="1105398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3B518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Organigramme : Entrée manuelle 27">
              <a:extLst>
                <a:ext uri="{FF2B5EF4-FFF2-40B4-BE49-F238E27FC236}">
                  <a16:creationId xmlns:a16="http://schemas.microsoft.com/office/drawing/2014/main" id="{B0ED99D8-09C5-47F1-BA8F-DF712EDE29E9}"/>
                </a:ext>
              </a:extLst>
            </p:cNvPr>
            <p:cNvSpPr/>
            <p:nvPr/>
          </p:nvSpPr>
          <p:spPr>
            <a:xfrm flipH="1">
              <a:off x="8271587" y="2588788"/>
              <a:ext cx="3566226" cy="1105398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3B5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BBDA650A-F324-4799-A306-68C47DE23A72}"/>
              </a:ext>
            </a:extLst>
          </p:cNvPr>
          <p:cNvGrpSpPr/>
          <p:nvPr/>
        </p:nvGrpSpPr>
        <p:grpSpPr>
          <a:xfrm>
            <a:off x="3816711" y="2256105"/>
            <a:ext cx="352619" cy="341632"/>
            <a:chOff x="3816713" y="2710839"/>
            <a:chExt cx="542923" cy="526007"/>
          </a:xfrm>
        </p:grpSpPr>
        <p:sp>
          <p:nvSpPr>
            <p:cNvPr id="35" name="Organigramme : Entrée manuelle 27">
              <a:extLst>
                <a:ext uri="{FF2B5EF4-FFF2-40B4-BE49-F238E27FC236}">
                  <a16:creationId xmlns:a16="http://schemas.microsoft.com/office/drawing/2014/main" id="{E1065FBA-2AAE-4D0A-BAAA-9BFCA98864EB}"/>
                </a:ext>
              </a:extLst>
            </p:cNvPr>
            <p:cNvSpPr/>
            <p:nvPr/>
          </p:nvSpPr>
          <p:spPr>
            <a:xfrm rot="5400000">
              <a:off x="3825172" y="2702382"/>
              <a:ext cx="526007" cy="542921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37" name="Organigramme : Entrée manuelle 27">
              <a:extLst>
                <a:ext uri="{FF2B5EF4-FFF2-40B4-BE49-F238E27FC236}">
                  <a16:creationId xmlns:a16="http://schemas.microsoft.com/office/drawing/2014/main" id="{49EA19CE-E787-4BF6-AEC1-DCEC39FC664E}"/>
                </a:ext>
              </a:extLst>
            </p:cNvPr>
            <p:cNvSpPr/>
            <p:nvPr/>
          </p:nvSpPr>
          <p:spPr>
            <a:xfrm rot="5400000" flipH="1">
              <a:off x="3825170" y="2702382"/>
              <a:ext cx="526007" cy="542921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5401FB42-E633-4F0B-B6BB-C526381CF12E}"/>
              </a:ext>
            </a:extLst>
          </p:cNvPr>
          <p:cNvGrpSpPr/>
          <p:nvPr/>
        </p:nvGrpSpPr>
        <p:grpSpPr>
          <a:xfrm rot="5400000">
            <a:off x="3830664" y="2825811"/>
            <a:ext cx="341632" cy="352617"/>
            <a:chOff x="8271587" y="5311425"/>
            <a:chExt cx="3566226" cy="1102714"/>
          </a:xfrm>
        </p:grpSpPr>
        <p:sp>
          <p:nvSpPr>
            <p:cNvPr id="39" name="Organigramme : Entrée manuelle 27">
              <a:extLst>
                <a:ext uri="{FF2B5EF4-FFF2-40B4-BE49-F238E27FC236}">
                  <a16:creationId xmlns:a16="http://schemas.microsoft.com/office/drawing/2014/main" id="{9F3DB527-6837-4D59-ADA8-27D509E50B16}"/>
                </a:ext>
              </a:extLst>
            </p:cNvPr>
            <p:cNvSpPr/>
            <p:nvPr/>
          </p:nvSpPr>
          <p:spPr>
            <a:xfrm>
              <a:off x="8271587" y="5311426"/>
              <a:ext cx="3566226" cy="1102713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16B9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Organigramme : Entrée manuelle 27">
              <a:extLst>
                <a:ext uri="{FF2B5EF4-FFF2-40B4-BE49-F238E27FC236}">
                  <a16:creationId xmlns:a16="http://schemas.microsoft.com/office/drawing/2014/main" id="{09B5218C-2787-4529-A79A-BD8F560B868C}"/>
                </a:ext>
              </a:extLst>
            </p:cNvPr>
            <p:cNvSpPr/>
            <p:nvPr/>
          </p:nvSpPr>
          <p:spPr>
            <a:xfrm flipH="1">
              <a:off x="8271587" y="5311425"/>
              <a:ext cx="3566226" cy="1102713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16B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3" name="Graphique 22" descr="Diagramme de Gantt avec un remplissage uni">
            <a:extLst>
              <a:ext uri="{FF2B5EF4-FFF2-40B4-BE49-F238E27FC236}">
                <a16:creationId xmlns:a16="http://schemas.microsoft.com/office/drawing/2014/main" id="{B99F2089-E1F9-457E-ACD0-AD5C1BF1E4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54185" y="428629"/>
            <a:ext cx="587415" cy="587415"/>
          </a:xfrm>
          <a:prstGeom prst="rect">
            <a:avLst/>
          </a:prstGeom>
        </p:spPr>
      </p:pic>
      <p:sp>
        <p:nvSpPr>
          <p:cNvPr id="30" name="Titre 1">
            <a:extLst>
              <a:ext uri="{FF2B5EF4-FFF2-40B4-BE49-F238E27FC236}">
                <a16:creationId xmlns:a16="http://schemas.microsoft.com/office/drawing/2014/main" id="{6EB776A7-6E6C-4154-8A6E-454039D93BC0}"/>
              </a:ext>
            </a:extLst>
          </p:cNvPr>
          <p:cNvSpPr txBox="1">
            <a:spLocks/>
          </p:cNvSpPr>
          <p:nvPr/>
        </p:nvSpPr>
        <p:spPr>
          <a:xfrm>
            <a:off x="4350799" y="1678958"/>
            <a:ext cx="6606395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 err="1">
                <a:solidFill>
                  <a:srgbClr val="141E26"/>
                </a:solidFill>
              </a:rPr>
              <a:t>TypeScript</a:t>
            </a:r>
            <a:endParaRPr lang="fr-FR" sz="1800" dirty="0">
              <a:solidFill>
                <a:srgbClr val="141E26"/>
              </a:solidFill>
            </a:endParaRPr>
          </a:p>
        </p:txBody>
      </p:sp>
      <p:sp>
        <p:nvSpPr>
          <p:cNvPr id="47" name="Titre 1">
            <a:extLst>
              <a:ext uri="{FF2B5EF4-FFF2-40B4-BE49-F238E27FC236}">
                <a16:creationId xmlns:a16="http://schemas.microsoft.com/office/drawing/2014/main" id="{394E04D5-D5DD-412F-914A-A513D191AFDA}"/>
              </a:ext>
            </a:extLst>
          </p:cNvPr>
          <p:cNvSpPr txBox="1">
            <a:spLocks/>
          </p:cNvSpPr>
          <p:nvPr/>
        </p:nvSpPr>
        <p:spPr>
          <a:xfrm>
            <a:off x="4350799" y="3399751"/>
            <a:ext cx="6191251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141E26"/>
                </a:solidFill>
              </a:rPr>
              <a:t>Utilisation des expressions</a:t>
            </a:r>
          </a:p>
        </p:txBody>
      </p: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0A37E153-BBDB-47E7-A56E-1B0814DB28AE}"/>
              </a:ext>
            </a:extLst>
          </p:cNvPr>
          <p:cNvGrpSpPr/>
          <p:nvPr/>
        </p:nvGrpSpPr>
        <p:grpSpPr>
          <a:xfrm rot="5400000">
            <a:off x="3830664" y="3394259"/>
            <a:ext cx="341632" cy="352617"/>
            <a:chOff x="8271587" y="5311425"/>
            <a:chExt cx="3566226" cy="1102714"/>
          </a:xfrm>
        </p:grpSpPr>
        <p:sp>
          <p:nvSpPr>
            <p:cNvPr id="49" name="Organigramme : Entrée manuelle 27">
              <a:extLst>
                <a:ext uri="{FF2B5EF4-FFF2-40B4-BE49-F238E27FC236}">
                  <a16:creationId xmlns:a16="http://schemas.microsoft.com/office/drawing/2014/main" id="{E3532368-68FF-4EBC-AA2F-3F16E5A1A8E7}"/>
                </a:ext>
              </a:extLst>
            </p:cNvPr>
            <p:cNvSpPr/>
            <p:nvPr/>
          </p:nvSpPr>
          <p:spPr>
            <a:xfrm>
              <a:off x="8271587" y="5311426"/>
              <a:ext cx="3566226" cy="1102713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16B9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Organigramme : Entrée manuelle 27">
              <a:extLst>
                <a:ext uri="{FF2B5EF4-FFF2-40B4-BE49-F238E27FC236}">
                  <a16:creationId xmlns:a16="http://schemas.microsoft.com/office/drawing/2014/main" id="{5F5DD75B-CF85-4C7F-B9DC-5BBB764C9C3F}"/>
                </a:ext>
              </a:extLst>
            </p:cNvPr>
            <p:cNvSpPr/>
            <p:nvPr/>
          </p:nvSpPr>
          <p:spPr>
            <a:xfrm flipH="1">
              <a:off x="8271587" y="5311425"/>
              <a:ext cx="3566226" cy="1102713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16B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0E644340-F3B6-83CF-20B2-F1B5811DFB1A}"/>
              </a:ext>
            </a:extLst>
          </p:cNvPr>
          <p:cNvGrpSpPr/>
          <p:nvPr/>
        </p:nvGrpSpPr>
        <p:grpSpPr>
          <a:xfrm rot="5400000">
            <a:off x="3830665" y="4510920"/>
            <a:ext cx="341634" cy="352619"/>
            <a:chOff x="8271587" y="2588788"/>
            <a:chExt cx="3566226" cy="1105399"/>
          </a:xfrm>
        </p:grpSpPr>
        <p:sp>
          <p:nvSpPr>
            <p:cNvPr id="9" name="Organigramme : Entrée manuelle 27">
              <a:extLst>
                <a:ext uri="{FF2B5EF4-FFF2-40B4-BE49-F238E27FC236}">
                  <a16:creationId xmlns:a16="http://schemas.microsoft.com/office/drawing/2014/main" id="{ED72428E-10C2-58E4-2293-A9514B855EE9}"/>
                </a:ext>
              </a:extLst>
            </p:cNvPr>
            <p:cNvSpPr/>
            <p:nvPr/>
          </p:nvSpPr>
          <p:spPr>
            <a:xfrm>
              <a:off x="8271587" y="2588789"/>
              <a:ext cx="3566226" cy="1105398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3B518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Organigramme : Entrée manuelle 27">
              <a:extLst>
                <a:ext uri="{FF2B5EF4-FFF2-40B4-BE49-F238E27FC236}">
                  <a16:creationId xmlns:a16="http://schemas.microsoft.com/office/drawing/2014/main" id="{38D05BAF-B5A0-8423-8FC7-64CA5909CF01}"/>
                </a:ext>
              </a:extLst>
            </p:cNvPr>
            <p:cNvSpPr/>
            <p:nvPr/>
          </p:nvSpPr>
          <p:spPr>
            <a:xfrm flipH="1">
              <a:off x="8271587" y="2588788"/>
              <a:ext cx="3566226" cy="1105398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3B5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1" name="Titre 1">
            <a:extLst>
              <a:ext uri="{FF2B5EF4-FFF2-40B4-BE49-F238E27FC236}">
                <a16:creationId xmlns:a16="http://schemas.microsoft.com/office/drawing/2014/main" id="{575D6587-323B-E86E-7E90-35F1655C1D1C}"/>
              </a:ext>
            </a:extLst>
          </p:cNvPr>
          <p:cNvSpPr txBox="1">
            <a:spLocks/>
          </p:cNvSpPr>
          <p:nvPr/>
        </p:nvSpPr>
        <p:spPr>
          <a:xfrm>
            <a:off x="4350798" y="4516415"/>
            <a:ext cx="5834923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141E26"/>
                </a:solidFill>
              </a:rPr>
              <a:t>Appel de méthodes du contrôleur depuis la vue</a:t>
            </a:r>
            <a:endParaRPr lang="fr-FR" sz="1800" b="1" dirty="0">
              <a:solidFill>
                <a:srgbClr val="141E26"/>
              </a:solidFill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E312556D-8032-41A5-1960-07BC69C739DB}"/>
              </a:ext>
            </a:extLst>
          </p:cNvPr>
          <p:cNvSpPr txBox="1">
            <a:spLocks/>
          </p:cNvSpPr>
          <p:nvPr/>
        </p:nvSpPr>
        <p:spPr>
          <a:xfrm>
            <a:off x="4350799" y="5105092"/>
            <a:ext cx="6606396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141E26"/>
                </a:solidFill>
              </a:rPr>
              <a:t>Montrer ou cacher des éléments</a:t>
            </a:r>
            <a:endParaRPr lang="fr-FR" sz="1800" b="1" dirty="0">
              <a:solidFill>
                <a:srgbClr val="141E26"/>
              </a:solidFill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B80BBF71-4CE3-BAAB-CF50-3C64C5C61BF8}"/>
              </a:ext>
            </a:extLst>
          </p:cNvPr>
          <p:cNvGrpSpPr/>
          <p:nvPr/>
        </p:nvGrpSpPr>
        <p:grpSpPr>
          <a:xfrm>
            <a:off x="3825172" y="5105093"/>
            <a:ext cx="352619" cy="341632"/>
            <a:chOff x="3816714" y="1112462"/>
            <a:chExt cx="542922" cy="526006"/>
          </a:xfrm>
        </p:grpSpPr>
        <p:sp>
          <p:nvSpPr>
            <p:cNvPr id="17" name="Organigramme : Entrée manuelle 27">
              <a:extLst>
                <a:ext uri="{FF2B5EF4-FFF2-40B4-BE49-F238E27FC236}">
                  <a16:creationId xmlns:a16="http://schemas.microsoft.com/office/drawing/2014/main" id="{EA6CEFB8-849F-2D35-5C5F-9A32FB317F1C}"/>
                </a:ext>
              </a:extLst>
            </p:cNvPr>
            <p:cNvSpPr/>
            <p:nvPr/>
          </p:nvSpPr>
          <p:spPr>
            <a:xfrm rot="5400000">
              <a:off x="3825173" y="1104005"/>
              <a:ext cx="526006" cy="54292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AAD23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Organigramme : Entrée manuelle 27">
              <a:extLst>
                <a:ext uri="{FF2B5EF4-FFF2-40B4-BE49-F238E27FC236}">
                  <a16:creationId xmlns:a16="http://schemas.microsoft.com/office/drawing/2014/main" id="{B48F69A8-43EF-EF9E-2EEF-6ADB8F3783C6}"/>
                </a:ext>
              </a:extLst>
            </p:cNvPr>
            <p:cNvSpPr/>
            <p:nvPr/>
          </p:nvSpPr>
          <p:spPr>
            <a:xfrm rot="5400000" flipH="1">
              <a:off x="3825171" y="1104005"/>
              <a:ext cx="526006" cy="54292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AAD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9" name="Titre 1">
            <a:extLst>
              <a:ext uri="{FF2B5EF4-FFF2-40B4-BE49-F238E27FC236}">
                <a16:creationId xmlns:a16="http://schemas.microsoft.com/office/drawing/2014/main" id="{6A980F29-6478-DA33-83C3-FE68881AFCD8}"/>
              </a:ext>
            </a:extLst>
          </p:cNvPr>
          <p:cNvSpPr txBox="1">
            <a:spLocks/>
          </p:cNvSpPr>
          <p:nvPr/>
        </p:nvSpPr>
        <p:spPr>
          <a:xfrm>
            <a:off x="4350799" y="3968198"/>
            <a:ext cx="6253470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141E26"/>
                </a:solidFill>
              </a:rPr>
              <a:t>Utilisation du binding avec la vue</a:t>
            </a:r>
            <a:endParaRPr lang="fr-FR" sz="1800" b="1" dirty="0">
              <a:solidFill>
                <a:srgbClr val="141E26"/>
              </a:solidFill>
            </a:endParaRP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245C2FF7-731C-D265-E383-D7395793083E}"/>
              </a:ext>
            </a:extLst>
          </p:cNvPr>
          <p:cNvGrpSpPr/>
          <p:nvPr/>
        </p:nvGrpSpPr>
        <p:grpSpPr>
          <a:xfrm>
            <a:off x="3825171" y="3968198"/>
            <a:ext cx="352619" cy="341632"/>
            <a:chOff x="3816713" y="2710839"/>
            <a:chExt cx="542923" cy="526007"/>
          </a:xfrm>
        </p:grpSpPr>
        <p:sp>
          <p:nvSpPr>
            <p:cNvPr id="21" name="Organigramme : Entrée manuelle 27">
              <a:extLst>
                <a:ext uri="{FF2B5EF4-FFF2-40B4-BE49-F238E27FC236}">
                  <a16:creationId xmlns:a16="http://schemas.microsoft.com/office/drawing/2014/main" id="{A5FD6A79-DFBD-D303-5AA3-B3168919D32C}"/>
                </a:ext>
              </a:extLst>
            </p:cNvPr>
            <p:cNvSpPr/>
            <p:nvPr/>
          </p:nvSpPr>
          <p:spPr>
            <a:xfrm rot="5400000">
              <a:off x="3825172" y="2702382"/>
              <a:ext cx="526007" cy="542921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22" name="Organigramme : Entrée manuelle 27">
              <a:extLst>
                <a:ext uri="{FF2B5EF4-FFF2-40B4-BE49-F238E27FC236}">
                  <a16:creationId xmlns:a16="http://schemas.microsoft.com/office/drawing/2014/main" id="{D121316D-EFCC-BF8D-966B-6A49683117A2}"/>
                </a:ext>
              </a:extLst>
            </p:cNvPr>
            <p:cNvSpPr/>
            <p:nvPr/>
          </p:nvSpPr>
          <p:spPr>
            <a:xfrm rot="5400000" flipH="1">
              <a:off x="3825170" y="2702382"/>
              <a:ext cx="526007" cy="542921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</p:grpSp>
      <p:sp>
        <p:nvSpPr>
          <p:cNvPr id="24" name="Titre 1">
            <a:extLst>
              <a:ext uri="{FF2B5EF4-FFF2-40B4-BE49-F238E27FC236}">
                <a16:creationId xmlns:a16="http://schemas.microsoft.com/office/drawing/2014/main" id="{33222B6D-67CD-58A7-22B5-3F2DF59276F3}"/>
              </a:ext>
            </a:extLst>
          </p:cNvPr>
          <p:cNvSpPr txBox="1">
            <a:spLocks/>
          </p:cNvSpPr>
          <p:nvPr/>
        </p:nvSpPr>
        <p:spPr>
          <a:xfrm>
            <a:off x="4350799" y="6250687"/>
            <a:ext cx="6253470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141E26"/>
                </a:solidFill>
              </a:rPr>
              <a:t>Afficher une liste de composants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DB8CFFE8-E7A8-EEB4-F0F8-C7E76EB9636B}"/>
              </a:ext>
            </a:extLst>
          </p:cNvPr>
          <p:cNvGrpSpPr/>
          <p:nvPr/>
        </p:nvGrpSpPr>
        <p:grpSpPr>
          <a:xfrm rot="5400000">
            <a:off x="3839126" y="5669994"/>
            <a:ext cx="341634" cy="352619"/>
            <a:chOff x="8271587" y="2588788"/>
            <a:chExt cx="3566226" cy="1105399"/>
          </a:xfrm>
        </p:grpSpPr>
        <p:sp>
          <p:nvSpPr>
            <p:cNvPr id="26" name="Organigramme : Entrée manuelle 27">
              <a:extLst>
                <a:ext uri="{FF2B5EF4-FFF2-40B4-BE49-F238E27FC236}">
                  <a16:creationId xmlns:a16="http://schemas.microsoft.com/office/drawing/2014/main" id="{B902C663-36A2-9F74-E476-7C31BFF426F1}"/>
                </a:ext>
              </a:extLst>
            </p:cNvPr>
            <p:cNvSpPr/>
            <p:nvPr/>
          </p:nvSpPr>
          <p:spPr>
            <a:xfrm>
              <a:off x="8271587" y="2588789"/>
              <a:ext cx="3566226" cy="1105398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3B518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Organigramme : Entrée manuelle 27">
              <a:extLst>
                <a:ext uri="{FF2B5EF4-FFF2-40B4-BE49-F238E27FC236}">
                  <a16:creationId xmlns:a16="http://schemas.microsoft.com/office/drawing/2014/main" id="{2C149250-E9EB-6296-F52A-914C932B8E83}"/>
                </a:ext>
              </a:extLst>
            </p:cNvPr>
            <p:cNvSpPr/>
            <p:nvPr/>
          </p:nvSpPr>
          <p:spPr>
            <a:xfrm flipH="1">
              <a:off x="8271587" y="2588788"/>
              <a:ext cx="3566226" cy="1105398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3B5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1ED665E1-3C89-4487-6346-83F7C557ED4D}"/>
              </a:ext>
            </a:extLst>
          </p:cNvPr>
          <p:cNvGrpSpPr/>
          <p:nvPr/>
        </p:nvGrpSpPr>
        <p:grpSpPr>
          <a:xfrm>
            <a:off x="3825171" y="6250687"/>
            <a:ext cx="352619" cy="341632"/>
            <a:chOff x="3816713" y="2710839"/>
            <a:chExt cx="542923" cy="526007"/>
          </a:xfrm>
        </p:grpSpPr>
        <p:sp>
          <p:nvSpPr>
            <p:cNvPr id="34" name="Organigramme : Entrée manuelle 27">
              <a:extLst>
                <a:ext uri="{FF2B5EF4-FFF2-40B4-BE49-F238E27FC236}">
                  <a16:creationId xmlns:a16="http://schemas.microsoft.com/office/drawing/2014/main" id="{D0ABC144-8FA9-DA0C-43C5-424DCB8666AA}"/>
                </a:ext>
              </a:extLst>
            </p:cNvPr>
            <p:cNvSpPr/>
            <p:nvPr/>
          </p:nvSpPr>
          <p:spPr>
            <a:xfrm rot="5400000">
              <a:off x="3825172" y="2702382"/>
              <a:ext cx="526007" cy="542921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36" name="Organigramme : Entrée manuelle 27">
              <a:extLst>
                <a:ext uri="{FF2B5EF4-FFF2-40B4-BE49-F238E27FC236}">
                  <a16:creationId xmlns:a16="http://schemas.microsoft.com/office/drawing/2014/main" id="{2CA2205E-0F53-E527-E633-F8E8E673B370}"/>
                </a:ext>
              </a:extLst>
            </p:cNvPr>
            <p:cNvSpPr/>
            <p:nvPr/>
          </p:nvSpPr>
          <p:spPr>
            <a:xfrm rot="5400000" flipH="1">
              <a:off x="3825170" y="2702382"/>
              <a:ext cx="526007" cy="542921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</p:grpSp>
      <p:sp>
        <p:nvSpPr>
          <p:cNvPr id="38" name="Titre 1">
            <a:extLst>
              <a:ext uri="{FF2B5EF4-FFF2-40B4-BE49-F238E27FC236}">
                <a16:creationId xmlns:a16="http://schemas.microsoft.com/office/drawing/2014/main" id="{B6DEA5D1-929B-FB2D-9B11-404804C2DB2B}"/>
              </a:ext>
            </a:extLst>
          </p:cNvPr>
          <p:cNvSpPr txBox="1">
            <a:spLocks/>
          </p:cNvSpPr>
          <p:nvPr/>
        </p:nvSpPr>
        <p:spPr>
          <a:xfrm>
            <a:off x="4359259" y="5673540"/>
            <a:ext cx="6606395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141E26"/>
                </a:solidFill>
              </a:rPr>
              <a:t>Appliquer une classe CSS</a:t>
            </a:r>
          </a:p>
        </p:txBody>
      </p:sp>
    </p:spTree>
    <p:extLst>
      <p:ext uri="{BB962C8B-B14F-4D97-AF65-F5344CB8AC3E}">
        <p14:creationId xmlns:p14="http://schemas.microsoft.com/office/powerpoint/2010/main" val="189566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Prise en main d’</a:t>
            </a:r>
            <a:r>
              <a:rPr lang="fr-FR" b="1" cap="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Angular</a:t>
            </a:r>
            <a:endParaRPr lang="fr-FR" b="1" cap="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Appliquer une classe CSS</a:t>
            </a:r>
          </a:p>
        </p:txBody>
      </p:sp>
    </p:spTree>
    <p:extLst>
      <p:ext uri="{BB962C8B-B14F-4D97-AF65-F5344CB8AC3E}">
        <p14:creationId xmlns:p14="http://schemas.microsoft.com/office/powerpoint/2010/main" val="331442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838AD7-B225-A85C-D70C-F5517DD27F8A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45940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spc="-1" dirty="0">
                <a:solidFill>
                  <a:srgbClr val="343642"/>
                </a:solidFill>
                <a:cs typeface="Segoe UI" panose="020B0502040204020203" pitchFamily="34" charset="0"/>
              </a:rPr>
              <a:t>La directive </a:t>
            </a:r>
            <a:r>
              <a:rPr lang="fr-FR" sz="2400" spc="-1" dirty="0" err="1">
                <a:solidFill>
                  <a:srgbClr val="95B258"/>
                </a:solidFill>
                <a:cs typeface="Segoe UI" panose="020B0502040204020203" pitchFamily="34" charset="0"/>
              </a:rPr>
              <a:t>ngClass</a:t>
            </a:r>
            <a:r>
              <a:rPr lang="fr-FR" sz="2400" spc="-1" dirty="0">
                <a:solidFill>
                  <a:srgbClr val="343642"/>
                </a:solidFill>
                <a:cs typeface="Segoe UI" panose="020B0502040204020203" pitchFamily="34" charset="0"/>
              </a:rPr>
              <a:t> applique une classe CSS si une condition est remplie</a:t>
            </a:r>
            <a:endParaRPr lang="fr-FR" sz="1800" spc="-1" dirty="0">
              <a:solidFill>
                <a:srgbClr val="343642"/>
              </a:solidFill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Les classes et les conditions sont séparées par des virgules</a:t>
            </a:r>
          </a:p>
          <a:p>
            <a:pPr>
              <a:lnSpc>
                <a:spcPct val="120000"/>
              </a:lnSpc>
            </a:pPr>
            <a:endParaRPr lang="fr-FR" sz="2400" spc="-1" dirty="0">
              <a:solidFill>
                <a:srgbClr val="343642"/>
              </a:solidFill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rgbClr val="343642"/>
                </a:solidFill>
                <a:cs typeface="Segoe UI" panose="020B0502040204020203" pitchFamily="34" charset="0"/>
              </a:rPr>
              <a:t>Pour l’utiliser, il faut </a:t>
            </a:r>
            <a:r>
              <a:rPr lang="fr-FR" spc="-1" dirty="0">
                <a:solidFill>
                  <a:srgbClr val="95B258"/>
                </a:solidFill>
                <a:cs typeface="Segoe UI" panose="020B0502040204020203" pitchFamily="34" charset="0"/>
              </a:rPr>
              <a:t>importer </a:t>
            </a:r>
            <a:r>
              <a:rPr lang="en-US" dirty="0" err="1">
                <a:solidFill>
                  <a:srgbClr val="95B258"/>
                </a:solidFill>
                <a:effectLst/>
                <a:ea typeface="Meiryo" panose="020B0604030504040204" pitchFamily="34" charset="-128"/>
                <a:cs typeface="Segoe UI" panose="020B0502040204020203" pitchFamily="34" charset="0"/>
              </a:rPr>
              <a:t>CommonModule</a:t>
            </a:r>
            <a:endParaRPr lang="en-US" dirty="0">
              <a:solidFill>
                <a:srgbClr val="95B258"/>
              </a:solidFill>
              <a:ea typeface="Meiryo" panose="020B0604030504040204" pitchFamily="34" charset="-128"/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95B258"/>
              </a:solidFill>
              <a:ea typeface="Meiryo" panose="020B0604030504040204" pitchFamily="34" charset="-128"/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95B258"/>
              </a:solidFill>
              <a:ea typeface="Meiryo" panose="020B0604030504040204" pitchFamily="34" charset="-128"/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95B258"/>
              </a:solidFill>
              <a:ea typeface="Meiryo" panose="020B0604030504040204" pitchFamily="34" charset="-128"/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95B258"/>
              </a:solidFill>
              <a:ea typeface="Meiryo" panose="020B0604030504040204" pitchFamily="34" charset="-128"/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41E26"/>
                </a:solidFill>
                <a:ea typeface="Meiryo" panose="020B0604030504040204" pitchFamily="34" charset="-128"/>
                <a:cs typeface="Segoe UI" panose="020B0502040204020203" pitchFamily="34" charset="0"/>
              </a:rPr>
              <a:t>Dans le </a:t>
            </a:r>
            <a:r>
              <a:rPr lang="en-US" dirty="0" err="1">
                <a:solidFill>
                  <a:srgbClr val="141E26"/>
                </a:solidFill>
                <a:ea typeface="Meiryo" panose="020B0604030504040204" pitchFamily="34" charset="-128"/>
                <a:cs typeface="Segoe UI" panose="020B0502040204020203" pitchFamily="34" charset="0"/>
              </a:rPr>
              <a:t>fichier</a:t>
            </a:r>
            <a:r>
              <a:rPr lang="en-US" dirty="0">
                <a:solidFill>
                  <a:srgbClr val="141E26"/>
                </a:solidFill>
                <a:ea typeface="Meiryo" panose="020B0604030504040204" pitchFamily="34" charset="-128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rgbClr val="141E26"/>
                </a:solidFill>
                <a:ea typeface="Meiryo" panose="020B0604030504040204" pitchFamily="34" charset="-128"/>
                <a:cs typeface="Segoe UI" panose="020B0502040204020203" pitchFamily="34" charset="0"/>
              </a:rPr>
              <a:t>scss</a:t>
            </a:r>
            <a:r>
              <a:rPr lang="en-US" dirty="0">
                <a:solidFill>
                  <a:srgbClr val="141E26"/>
                </a:solidFill>
                <a:ea typeface="Meiryo" panose="020B0604030504040204" pitchFamily="34" charset="-128"/>
                <a:cs typeface="Segoe UI" panose="020B0502040204020203" pitchFamily="34" charset="0"/>
              </a:rPr>
              <a:t>, il faut </a:t>
            </a:r>
            <a:r>
              <a:rPr lang="en-US" dirty="0" err="1">
                <a:solidFill>
                  <a:srgbClr val="141E26"/>
                </a:solidFill>
                <a:ea typeface="Meiryo" panose="020B0604030504040204" pitchFamily="34" charset="-128"/>
                <a:cs typeface="Segoe UI" panose="020B0502040204020203" pitchFamily="34" charset="0"/>
              </a:rPr>
              <a:t>déclarer</a:t>
            </a:r>
            <a:r>
              <a:rPr lang="en-US" dirty="0">
                <a:solidFill>
                  <a:srgbClr val="141E26"/>
                </a:solidFill>
                <a:ea typeface="Meiryo" panose="020B0604030504040204" pitchFamily="34" charset="-128"/>
                <a:cs typeface="Segoe UI" panose="020B0502040204020203" pitchFamily="34" charset="0"/>
              </a:rPr>
              <a:t> la </a:t>
            </a:r>
            <a:r>
              <a:rPr lang="en-US" dirty="0" err="1">
                <a:solidFill>
                  <a:srgbClr val="141E26"/>
                </a:solidFill>
                <a:ea typeface="Meiryo" panose="020B0604030504040204" pitchFamily="34" charset="-128"/>
                <a:cs typeface="Segoe UI" panose="020B0502040204020203" pitchFamily="34" charset="0"/>
              </a:rPr>
              <a:t>classe</a:t>
            </a:r>
            <a:r>
              <a:rPr lang="en-US" dirty="0">
                <a:solidFill>
                  <a:srgbClr val="141E26"/>
                </a:solidFill>
                <a:ea typeface="Meiryo" panose="020B0604030504040204" pitchFamily="34" charset="-128"/>
                <a:cs typeface="Segoe UI" panose="020B0502040204020203" pitchFamily="34" charset="0"/>
              </a:rPr>
              <a:t> :</a:t>
            </a:r>
          </a:p>
          <a:p>
            <a:pPr>
              <a:lnSpc>
                <a:spcPct val="120000"/>
              </a:lnSpc>
            </a:pPr>
            <a:endParaRPr lang="en-US" sz="2400" dirty="0">
              <a:solidFill>
                <a:srgbClr val="95B258"/>
              </a:solidFill>
              <a:effectLst/>
              <a:ea typeface="Meiryo" panose="020B0604030504040204" pitchFamily="34" charset="-128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fr-FR" sz="2400" spc="-1" dirty="0">
              <a:solidFill>
                <a:srgbClr val="343642"/>
              </a:solidFill>
              <a:cs typeface="Segoe UI" panose="020B0502040204020203" pitchFamily="34" charset="0"/>
            </a:endParaRP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Appliquer une classe CSS ou un style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Prise en main d’</a:t>
            </a:r>
            <a:r>
              <a:rPr lang="fr-FR" b="1" cap="all" dirty="0" err="1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Angular</a:t>
            </a:r>
            <a:endParaRPr lang="fr-FR" b="1" cap="all" dirty="0">
              <a:solidFill>
                <a:srgbClr val="3B518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F9F17FE-B093-00A2-100E-26424136988A}"/>
              </a:ext>
            </a:extLst>
          </p:cNvPr>
          <p:cNvSpPr txBox="1"/>
          <p:nvPr/>
        </p:nvSpPr>
        <p:spPr>
          <a:xfrm>
            <a:off x="3506875" y="3248640"/>
            <a:ext cx="5510125" cy="1323439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CommonModule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fr-FR" sz="16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'@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angular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common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fr-F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…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imports: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FR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Common</a:t>
            </a:r>
            <a:r>
              <a:rPr lang="fr-F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,],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C6E0A1A-2B50-F430-4432-37DBB66577FC}"/>
              </a:ext>
            </a:extLst>
          </p:cNvPr>
          <p:cNvSpPr txBox="1"/>
          <p:nvPr/>
        </p:nvSpPr>
        <p:spPr>
          <a:xfrm>
            <a:off x="3506875" y="2488168"/>
            <a:ext cx="7747000" cy="369332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ngClass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Rouge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cacherBouton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Hello World !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8C4D7C3-9D63-B019-7C7B-423AD5FC9628}"/>
              </a:ext>
            </a:extLst>
          </p:cNvPr>
          <p:cNvSpPr txBox="1"/>
          <p:nvPr/>
        </p:nvSpPr>
        <p:spPr>
          <a:xfrm>
            <a:off x="3506875" y="4963219"/>
            <a:ext cx="1687425" cy="861774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.Rouge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21347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Prise en main d’</a:t>
            </a:r>
            <a:r>
              <a:rPr lang="fr-FR" b="1" cap="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Angular</a:t>
            </a:r>
            <a:endParaRPr lang="fr-FR" b="1" cap="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Afficher une liste de composants</a:t>
            </a:r>
          </a:p>
        </p:txBody>
      </p:sp>
    </p:spTree>
    <p:extLst>
      <p:ext uri="{BB962C8B-B14F-4D97-AF65-F5344CB8AC3E}">
        <p14:creationId xmlns:p14="http://schemas.microsoft.com/office/powerpoint/2010/main" val="238305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838AD7-B225-A85C-D70C-F5517DD27F8A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44832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spc="-1" dirty="0">
                <a:solidFill>
                  <a:srgbClr val="343642"/>
                </a:solidFill>
                <a:cs typeface="Segoe UI" panose="020B0502040204020203" pitchFamily="34" charset="0"/>
              </a:rPr>
              <a:t>La directive </a:t>
            </a:r>
            <a:r>
              <a:rPr lang="fr-FR" sz="2400" spc="-1" dirty="0" err="1">
                <a:solidFill>
                  <a:srgbClr val="95B258"/>
                </a:solidFill>
                <a:cs typeface="Segoe UI" panose="020B0502040204020203" pitchFamily="34" charset="0"/>
              </a:rPr>
              <a:t>ngFor</a:t>
            </a:r>
            <a:r>
              <a:rPr lang="fr-FR" sz="2400" spc="-1" dirty="0">
                <a:solidFill>
                  <a:srgbClr val="343642"/>
                </a:solidFill>
                <a:cs typeface="Segoe UI" panose="020B0502040204020203" pitchFamily="34" charset="0"/>
              </a:rPr>
              <a:t> permet d’afficher une liste d’éléments, en parcourant un tableau (ou tout autre objet itérable)</a:t>
            </a:r>
          </a:p>
          <a:p>
            <a:pPr>
              <a:lnSpc>
                <a:spcPct val="120000"/>
              </a:lnSpc>
            </a:pPr>
            <a:endParaRPr lang="fr-FR" sz="2400" spc="-1" dirty="0">
              <a:solidFill>
                <a:srgbClr val="343642"/>
              </a:solidFill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fr-FR" sz="2400" spc="-1" dirty="0">
              <a:solidFill>
                <a:srgbClr val="343642"/>
              </a:solidFill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fr-FR" sz="2400" spc="-1" dirty="0">
              <a:solidFill>
                <a:srgbClr val="343642"/>
              </a:solidFill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fr-FR" sz="1800" spc="-1" dirty="0">
              <a:solidFill>
                <a:srgbClr val="343642"/>
              </a:solidFill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pc="-1" dirty="0">
                <a:solidFill>
                  <a:srgbClr val="343642"/>
                </a:solidFill>
                <a:cs typeface="Segoe UI" panose="020B0502040204020203" pitchFamily="34" charset="0"/>
              </a:rPr>
              <a:t>Pour l’utiliser, il faut </a:t>
            </a:r>
            <a:r>
              <a:rPr lang="fr-FR" spc="-1" dirty="0">
                <a:solidFill>
                  <a:srgbClr val="95B258"/>
                </a:solidFill>
                <a:cs typeface="Segoe UI" panose="020B0502040204020203" pitchFamily="34" charset="0"/>
              </a:rPr>
              <a:t>importer </a:t>
            </a:r>
            <a:r>
              <a:rPr lang="en-US" dirty="0" err="1">
                <a:solidFill>
                  <a:srgbClr val="95B258"/>
                </a:solidFill>
                <a:effectLst/>
                <a:ea typeface="Meiryo" panose="020B0604030504040204" pitchFamily="34" charset="-128"/>
                <a:cs typeface="Segoe UI" panose="020B0502040204020203" pitchFamily="34" charset="0"/>
              </a:rPr>
              <a:t>CommonModule</a:t>
            </a:r>
            <a:endParaRPr lang="en-US" dirty="0">
              <a:solidFill>
                <a:srgbClr val="95B258"/>
              </a:solidFill>
              <a:ea typeface="Meiryo" panose="020B0604030504040204" pitchFamily="34" charset="-128"/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95B258"/>
              </a:solidFill>
              <a:ea typeface="Meiryo" panose="020B0604030504040204" pitchFamily="34" charset="-128"/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95B258"/>
              </a:solidFill>
              <a:ea typeface="Meiryo" panose="020B0604030504040204" pitchFamily="34" charset="-128"/>
              <a:cs typeface="Segoe UI" panose="020B0502040204020203" pitchFamily="34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95B258"/>
              </a:solidFill>
              <a:ea typeface="Meiryo" panose="020B0604030504040204" pitchFamily="34" charset="-128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fr-FR" sz="2400" spc="-1" dirty="0">
              <a:solidFill>
                <a:srgbClr val="343642"/>
              </a:solidFill>
              <a:cs typeface="Segoe UI" panose="020B0502040204020203" pitchFamily="34" charset="0"/>
            </a:endParaRP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Afficher une liste de composants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Prise en main d’</a:t>
            </a:r>
            <a:r>
              <a:rPr lang="fr-FR" b="1" cap="all" dirty="0" err="1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Angular</a:t>
            </a:r>
            <a:endParaRPr lang="fr-FR" b="1" cap="all" dirty="0">
              <a:solidFill>
                <a:srgbClr val="3B518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F9F17FE-B093-00A2-100E-26424136988A}"/>
              </a:ext>
            </a:extLst>
          </p:cNvPr>
          <p:cNvSpPr txBox="1"/>
          <p:nvPr/>
        </p:nvSpPr>
        <p:spPr>
          <a:xfrm>
            <a:off x="3506875" y="4173352"/>
            <a:ext cx="5510125" cy="1323439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CommonModule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fr-FR" sz="16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'@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angular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common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fr-FR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…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imports: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FR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Common</a:t>
            </a:r>
            <a:r>
              <a:rPr lang="fr-FR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,],</a:t>
            </a:r>
          </a:p>
          <a:p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C6E0A1A-2B50-F430-4432-37DBB66577FC}"/>
              </a:ext>
            </a:extLst>
          </p:cNvPr>
          <p:cNvSpPr txBox="1"/>
          <p:nvPr/>
        </p:nvSpPr>
        <p:spPr>
          <a:xfrm>
            <a:off x="3506875" y="2657306"/>
            <a:ext cx="7747000" cy="923330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ngFor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liste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{{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}}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fr-F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fr-F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8C4D7C3-9D63-B019-7C7B-423AD5FC9628}"/>
              </a:ext>
            </a:extLst>
          </p:cNvPr>
          <p:cNvSpPr txBox="1"/>
          <p:nvPr/>
        </p:nvSpPr>
        <p:spPr>
          <a:xfrm>
            <a:off x="3506875" y="2149614"/>
            <a:ext cx="7747000" cy="369332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fr-F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liste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fr-F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[] = [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"D"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"E"</a:t>
            </a:r>
            <a:r>
              <a:rPr lang="fr-F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2246372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19FB19-BC5C-4CA3-B36F-D05031688B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3" r="1"/>
          <a:stretch/>
        </p:blipFill>
        <p:spPr>
          <a:xfrm>
            <a:off x="0" y="3002"/>
            <a:ext cx="12192000" cy="68430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792626-5EDF-457E-BC47-35973147636D}"/>
              </a:ext>
            </a:extLst>
          </p:cNvPr>
          <p:cNvSpPr/>
          <p:nvPr/>
        </p:nvSpPr>
        <p:spPr>
          <a:xfrm>
            <a:off x="0" y="11936"/>
            <a:ext cx="12192000" cy="6858000"/>
          </a:xfrm>
          <a:prstGeom prst="rect">
            <a:avLst/>
          </a:prstGeom>
          <a:solidFill>
            <a:srgbClr val="011F3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7BC588E-A495-49A9-8813-628670F8E4BB}"/>
              </a:ext>
            </a:extLst>
          </p:cNvPr>
          <p:cNvGrpSpPr/>
          <p:nvPr/>
        </p:nvGrpSpPr>
        <p:grpSpPr>
          <a:xfrm>
            <a:off x="-1" y="0"/>
            <a:ext cx="3657600" cy="6858001"/>
            <a:chOff x="-1" y="0"/>
            <a:chExt cx="4292084" cy="6858001"/>
          </a:xfrm>
        </p:grpSpPr>
        <p:sp>
          <p:nvSpPr>
            <p:cNvPr id="17" name="Flèche : pentagone 16">
              <a:extLst>
                <a:ext uri="{FF2B5EF4-FFF2-40B4-BE49-F238E27FC236}">
                  <a16:creationId xmlns:a16="http://schemas.microsoft.com/office/drawing/2014/main" id="{594D2172-FB13-492C-B76B-A385911C5851}"/>
                </a:ext>
              </a:extLst>
            </p:cNvPr>
            <p:cNvSpPr/>
            <p:nvPr/>
          </p:nvSpPr>
          <p:spPr>
            <a:xfrm>
              <a:off x="-1" y="0"/>
              <a:ext cx="4292083" cy="6858000"/>
            </a:xfrm>
            <a:prstGeom prst="homePlate">
              <a:avLst>
                <a:gd name="adj" fmla="val 50658"/>
              </a:avLst>
            </a:pr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3D0C3274-FA67-4536-99D7-BF36DC8EB5D9}"/>
                </a:ext>
              </a:extLst>
            </p:cNvPr>
            <p:cNvSpPr/>
            <p:nvPr/>
          </p:nvSpPr>
          <p:spPr>
            <a:xfrm>
              <a:off x="0" y="2699281"/>
              <a:ext cx="4292082" cy="4158720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8A5F0E14-750D-4317-86A8-BA8B26E435A6}"/>
                </a:ext>
              </a:extLst>
            </p:cNvPr>
            <p:cNvSpPr/>
            <p:nvPr/>
          </p:nvSpPr>
          <p:spPr>
            <a:xfrm rot="5400000">
              <a:off x="-68820" y="80756"/>
              <a:ext cx="4429722" cy="4292084"/>
            </a:xfrm>
            <a:prstGeom prst="rtTriangle">
              <a:avLst/>
            </a:pr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itre 1">
            <a:extLst>
              <a:ext uri="{FF2B5EF4-FFF2-40B4-BE49-F238E27FC236}">
                <a16:creationId xmlns:a16="http://schemas.microsoft.com/office/drawing/2014/main" id="{D4B8AE3F-44D0-4D41-9A92-0871B449521A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Prise en main d’</a:t>
            </a:r>
            <a:r>
              <a:rPr lang="fr-FR" b="1" cap="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Angular</a:t>
            </a:r>
            <a:endParaRPr lang="fr-FR" b="1" cap="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ECC1C3A-EA26-42AD-BEC3-DCF5FBAA17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13" name="Espace réservé du texte 19">
            <a:extLst>
              <a:ext uri="{FF2B5EF4-FFF2-40B4-BE49-F238E27FC236}">
                <a16:creationId xmlns:a16="http://schemas.microsoft.com/office/drawing/2014/main" id="{F370911A-DC8A-44E7-BC5B-3A98548EDA9D}"/>
              </a:ext>
            </a:extLst>
          </p:cNvPr>
          <p:cNvSpPr txBox="1">
            <a:spLocks/>
          </p:cNvSpPr>
          <p:nvPr/>
        </p:nvSpPr>
        <p:spPr>
          <a:xfrm>
            <a:off x="354186" y="1218171"/>
            <a:ext cx="3116800" cy="442165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DÉMONSTRATION</a:t>
            </a:r>
          </a:p>
        </p:txBody>
      </p:sp>
      <p:sp>
        <p:nvSpPr>
          <p:cNvPr id="15" name="Espace réservé du texte 19">
            <a:extLst>
              <a:ext uri="{FF2B5EF4-FFF2-40B4-BE49-F238E27FC236}">
                <a16:creationId xmlns:a16="http://schemas.microsoft.com/office/drawing/2014/main" id="{BDF6E1C4-75C9-4326-96F9-5F0FA302E826}"/>
              </a:ext>
            </a:extLst>
          </p:cNvPr>
          <p:cNvSpPr txBox="1">
            <a:spLocks/>
          </p:cNvSpPr>
          <p:nvPr/>
        </p:nvSpPr>
        <p:spPr>
          <a:xfrm>
            <a:off x="4011784" y="3027742"/>
            <a:ext cx="7826030" cy="1218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Mise en place d’un formulaire de recherche de films</a:t>
            </a:r>
          </a:p>
        </p:txBody>
      </p:sp>
    </p:spTree>
    <p:extLst>
      <p:ext uri="{BB962C8B-B14F-4D97-AF65-F5344CB8AC3E}">
        <p14:creationId xmlns:p14="http://schemas.microsoft.com/office/powerpoint/2010/main" val="372545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F19FB19-BC5C-4CA3-B36F-D05031688B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3" r="1"/>
          <a:stretch/>
        </p:blipFill>
        <p:spPr>
          <a:xfrm>
            <a:off x="0" y="3002"/>
            <a:ext cx="12192000" cy="684306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792626-5EDF-457E-BC47-35973147636D}"/>
              </a:ext>
            </a:extLst>
          </p:cNvPr>
          <p:cNvSpPr/>
          <p:nvPr/>
        </p:nvSpPr>
        <p:spPr>
          <a:xfrm>
            <a:off x="0" y="-11937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7BC588E-A495-49A9-8813-628670F8E4BB}"/>
              </a:ext>
            </a:extLst>
          </p:cNvPr>
          <p:cNvGrpSpPr/>
          <p:nvPr/>
        </p:nvGrpSpPr>
        <p:grpSpPr>
          <a:xfrm>
            <a:off x="-1" y="0"/>
            <a:ext cx="3657600" cy="6858001"/>
            <a:chOff x="-1" y="0"/>
            <a:chExt cx="4292084" cy="6858001"/>
          </a:xfrm>
        </p:grpSpPr>
        <p:sp>
          <p:nvSpPr>
            <p:cNvPr id="17" name="Flèche : pentagone 16">
              <a:extLst>
                <a:ext uri="{FF2B5EF4-FFF2-40B4-BE49-F238E27FC236}">
                  <a16:creationId xmlns:a16="http://schemas.microsoft.com/office/drawing/2014/main" id="{594D2172-FB13-492C-B76B-A385911C5851}"/>
                </a:ext>
              </a:extLst>
            </p:cNvPr>
            <p:cNvSpPr/>
            <p:nvPr/>
          </p:nvSpPr>
          <p:spPr>
            <a:xfrm>
              <a:off x="-1" y="0"/>
              <a:ext cx="4292083" cy="6858000"/>
            </a:xfrm>
            <a:prstGeom prst="homePlate">
              <a:avLst>
                <a:gd name="adj" fmla="val 50658"/>
              </a:avLst>
            </a:prstGeom>
            <a:solidFill>
              <a:srgbClr val="95B2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Triangle rectangle 17">
              <a:extLst>
                <a:ext uri="{FF2B5EF4-FFF2-40B4-BE49-F238E27FC236}">
                  <a16:creationId xmlns:a16="http://schemas.microsoft.com/office/drawing/2014/main" id="{3D0C3274-FA67-4536-99D7-BF36DC8EB5D9}"/>
                </a:ext>
              </a:extLst>
            </p:cNvPr>
            <p:cNvSpPr/>
            <p:nvPr/>
          </p:nvSpPr>
          <p:spPr>
            <a:xfrm>
              <a:off x="0" y="2699281"/>
              <a:ext cx="4292082" cy="4158720"/>
            </a:xfrm>
            <a:prstGeom prst="rtTriangle">
              <a:avLst/>
            </a:prstGeom>
            <a:solidFill>
              <a:srgbClr val="95B25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Triangle rectangle 18">
              <a:extLst>
                <a:ext uri="{FF2B5EF4-FFF2-40B4-BE49-F238E27FC236}">
                  <a16:creationId xmlns:a16="http://schemas.microsoft.com/office/drawing/2014/main" id="{8A5F0E14-750D-4317-86A8-BA8B26E435A6}"/>
                </a:ext>
              </a:extLst>
            </p:cNvPr>
            <p:cNvSpPr/>
            <p:nvPr/>
          </p:nvSpPr>
          <p:spPr>
            <a:xfrm rot="5400000">
              <a:off x="-68820" y="80756"/>
              <a:ext cx="4429722" cy="4292084"/>
            </a:xfrm>
            <a:prstGeom prst="rtTriangle">
              <a:avLst/>
            </a:prstGeom>
            <a:solidFill>
              <a:srgbClr val="95B25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itre 1">
            <a:extLst>
              <a:ext uri="{FF2B5EF4-FFF2-40B4-BE49-F238E27FC236}">
                <a16:creationId xmlns:a16="http://schemas.microsoft.com/office/drawing/2014/main" id="{D4B8AE3F-44D0-4D41-9A92-0871B449521A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Prise en main d’</a:t>
            </a:r>
            <a:r>
              <a:rPr lang="fr-FR" b="1" cap="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Angular</a:t>
            </a:r>
            <a:endParaRPr lang="fr-FR" b="1" cap="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ECC1C3A-EA26-42AD-BEC3-DCF5FBAA17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13" name="Espace réservé du texte 19">
            <a:extLst>
              <a:ext uri="{FF2B5EF4-FFF2-40B4-BE49-F238E27FC236}">
                <a16:creationId xmlns:a16="http://schemas.microsoft.com/office/drawing/2014/main" id="{F370911A-DC8A-44E7-BC5B-3A98548EDA9D}"/>
              </a:ext>
            </a:extLst>
          </p:cNvPr>
          <p:cNvSpPr txBox="1">
            <a:spLocks/>
          </p:cNvSpPr>
          <p:nvPr/>
        </p:nvSpPr>
        <p:spPr>
          <a:xfrm>
            <a:off x="354186" y="1218171"/>
            <a:ext cx="3116800" cy="442165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TRAVAUX PRATIQUES</a:t>
            </a:r>
          </a:p>
        </p:txBody>
      </p:sp>
      <p:sp>
        <p:nvSpPr>
          <p:cNvPr id="15" name="Espace réservé du texte 19">
            <a:extLst>
              <a:ext uri="{FF2B5EF4-FFF2-40B4-BE49-F238E27FC236}">
                <a16:creationId xmlns:a16="http://schemas.microsoft.com/office/drawing/2014/main" id="{BDF6E1C4-75C9-4326-96F9-5F0FA302E826}"/>
              </a:ext>
            </a:extLst>
          </p:cNvPr>
          <p:cNvSpPr txBox="1">
            <a:spLocks/>
          </p:cNvSpPr>
          <p:nvPr/>
        </p:nvSpPr>
        <p:spPr>
          <a:xfrm>
            <a:off x="4011784" y="3027742"/>
            <a:ext cx="7826030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TP fil rouge</a:t>
            </a:r>
          </a:p>
        </p:txBody>
      </p:sp>
    </p:spTree>
    <p:extLst>
      <p:ext uri="{BB962C8B-B14F-4D97-AF65-F5344CB8AC3E}">
        <p14:creationId xmlns:p14="http://schemas.microsoft.com/office/powerpoint/2010/main" val="2138929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A retenir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Prise en main d’</a:t>
            </a:r>
            <a:r>
              <a:rPr lang="fr-FR" b="1" cap="all" dirty="0" err="1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Angular</a:t>
            </a:r>
            <a:endParaRPr lang="fr-FR" b="1" cap="all" dirty="0">
              <a:solidFill>
                <a:srgbClr val="3B518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6" y="1240233"/>
            <a:ext cx="8330938" cy="51891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2400" dirty="0" err="1">
                <a:cs typeface="Segoe UI" panose="020B0502040204020203" pitchFamily="34" charset="0"/>
              </a:rPr>
              <a:t>Angular</a:t>
            </a:r>
            <a:r>
              <a:rPr lang="fr-FR" sz="2400" dirty="0">
                <a:cs typeface="Segoe UI" panose="020B0502040204020203" pitchFamily="34" charset="0"/>
              </a:rPr>
              <a:t> est </a:t>
            </a:r>
            <a:r>
              <a:rPr lang="fr-FR" sz="2400" dirty="0">
                <a:solidFill>
                  <a:srgbClr val="95B258"/>
                </a:solidFill>
                <a:cs typeface="Segoe UI" panose="020B0502040204020203" pitchFamily="34" charset="0"/>
              </a:rPr>
              <a:t>un </a:t>
            </a:r>
            <a:r>
              <a:rPr lang="fr-FR" sz="2400" dirty="0" err="1">
                <a:solidFill>
                  <a:srgbClr val="95B258"/>
                </a:solidFill>
                <a:cs typeface="Segoe UI" panose="020B0502040204020203" pitchFamily="34" charset="0"/>
              </a:rPr>
              <a:t>framework</a:t>
            </a:r>
            <a:r>
              <a:rPr lang="fr-FR" sz="2400" dirty="0">
                <a:solidFill>
                  <a:srgbClr val="95B258"/>
                </a:solidFill>
                <a:cs typeface="Segoe UI" panose="020B0502040204020203" pitchFamily="34" charset="0"/>
              </a:rPr>
              <a:t> Javascript </a:t>
            </a:r>
            <a:r>
              <a:rPr lang="fr-FR" sz="2400" dirty="0">
                <a:cs typeface="Segoe UI" panose="020B0502040204020203" pitchFamily="34" charset="0"/>
              </a:rPr>
              <a:t>qui permet de développer des applications basée sur le </a:t>
            </a:r>
            <a:r>
              <a:rPr lang="fr-FR" sz="2400" dirty="0">
                <a:solidFill>
                  <a:srgbClr val="95B258"/>
                </a:solidFill>
                <a:cs typeface="Segoe UI" panose="020B0502040204020203" pitchFamily="34" charset="0"/>
              </a:rPr>
              <a:t>pattern MVC </a:t>
            </a:r>
            <a:r>
              <a:rPr lang="fr-FR" sz="2400" dirty="0">
                <a:cs typeface="Segoe UI" panose="020B0502040204020203" pitchFamily="34" charset="0"/>
              </a:rPr>
              <a:t>et la notion de composants</a:t>
            </a:r>
          </a:p>
          <a:p>
            <a:endParaRPr lang="fr-FR" sz="2400" dirty="0">
              <a:cs typeface="Segoe UI" panose="020B0502040204020203" pitchFamily="34" charset="0"/>
            </a:endParaRPr>
          </a:p>
          <a:p>
            <a:r>
              <a:rPr lang="fr-FR" sz="2400" dirty="0">
                <a:cs typeface="Segoe UI" panose="020B0502040204020203" pitchFamily="34" charset="0"/>
              </a:rPr>
              <a:t>Le mécanisme de </a:t>
            </a:r>
            <a:r>
              <a:rPr lang="fr-FR" sz="2400" dirty="0">
                <a:solidFill>
                  <a:srgbClr val="95B258"/>
                </a:solidFill>
                <a:cs typeface="Segoe UI" panose="020B0502040204020203" pitchFamily="34" charset="0"/>
              </a:rPr>
              <a:t>binding</a:t>
            </a:r>
            <a:r>
              <a:rPr lang="fr-FR" sz="2400" dirty="0">
                <a:cs typeface="Segoe UI" panose="020B0502040204020203" pitchFamily="34" charset="0"/>
              </a:rPr>
              <a:t> permet de faire simplement le lien </a:t>
            </a:r>
            <a:r>
              <a:rPr lang="fr-FR" sz="2400" dirty="0">
                <a:solidFill>
                  <a:srgbClr val="95B258"/>
                </a:solidFill>
                <a:cs typeface="Segoe UI" panose="020B0502040204020203" pitchFamily="34" charset="0"/>
              </a:rPr>
              <a:t>entre la vue et le contrôleur </a:t>
            </a:r>
          </a:p>
          <a:p>
            <a:endParaRPr lang="fr-FR" sz="2400" dirty="0">
              <a:solidFill>
                <a:srgbClr val="95B258"/>
              </a:solidFill>
              <a:cs typeface="Segoe UI" panose="020B0502040204020203" pitchFamily="34" charset="0"/>
            </a:endParaRPr>
          </a:p>
          <a:p>
            <a:endParaRPr lang="fr-FR" sz="2400" dirty="0">
              <a:solidFill>
                <a:srgbClr val="95B258"/>
              </a:solidFill>
              <a:highlight>
                <a:srgbClr val="141E26"/>
              </a:highlight>
              <a:cs typeface="Segoe UI" panose="020B0502040204020203" pitchFamily="34" charset="0"/>
            </a:endParaRPr>
          </a:p>
          <a:p>
            <a:endParaRPr lang="fr-FR" sz="2400" dirty="0">
              <a:cs typeface="Segoe UI" panose="020B0502040204020203" pitchFamily="34" charset="0"/>
            </a:endParaRPr>
          </a:p>
          <a:p>
            <a:r>
              <a:rPr lang="fr-FR" sz="2400" dirty="0">
                <a:cs typeface="Segoe UI" panose="020B0502040204020203" pitchFamily="34" charset="0"/>
              </a:rPr>
              <a:t>Une collection de </a:t>
            </a:r>
            <a:r>
              <a:rPr lang="fr-FR" sz="2400" dirty="0">
                <a:solidFill>
                  <a:srgbClr val="95B258"/>
                </a:solidFill>
                <a:cs typeface="Segoe UI" panose="020B0502040204020203" pitchFamily="34" charset="0"/>
              </a:rPr>
              <a:t>directives</a:t>
            </a:r>
            <a:r>
              <a:rPr lang="fr-FR" sz="2400" dirty="0">
                <a:cs typeface="Segoe UI" panose="020B0502040204020203" pitchFamily="34" charset="0"/>
              </a:rPr>
              <a:t> offre la possibilité de </a:t>
            </a:r>
            <a:r>
              <a:rPr lang="fr-FR" sz="2400" dirty="0">
                <a:solidFill>
                  <a:srgbClr val="95B258"/>
                </a:solidFill>
                <a:cs typeface="Segoe UI" panose="020B0502040204020203" pitchFamily="34" charset="0"/>
              </a:rPr>
              <a:t>modifier dynamiquement l’affichage</a:t>
            </a:r>
            <a:r>
              <a:rPr lang="fr-FR" sz="2400" dirty="0">
                <a:cs typeface="Segoe UI" panose="020B0502040204020203" pitchFamily="34" charset="0"/>
              </a:rPr>
              <a:t> simplement; tout en gardant le découpage MVC 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ngIf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ngFor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ngClass</a:t>
            </a: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164F585-71CF-F46F-3CC7-CE5C05E8B6E1}"/>
              </a:ext>
            </a:extLst>
          </p:cNvPr>
          <p:cNvSpPr txBox="1"/>
          <p:nvPr/>
        </p:nvSpPr>
        <p:spPr>
          <a:xfrm>
            <a:off x="3506877" y="3236981"/>
            <a:ext cx="8330937" cy="830997"/>
          </a:xfrm>
          <a:prstGeom prst="rect">
            <a:avLst/>
          </a:prstGeom>
          <a:solidFill>
            <a:srgbClr val="011F39"/>
          </a:solidFill>
        </p:spPr>
        <p:txBody>
          <a:bodyPr wrap="square">
            <a:spAutoFit/>
          </a:bodyPr>
          <a:lstStyle/>
          <a:p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ngModel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monAttribut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&lt;!– Contrôleur vers Vue --&gt;</a:t>
            </a:r>
          </a:p>
          <a:p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ngModel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monAttribut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Vue vers Contrôleur --&gt;</a:t>
            </a:r>
            <a:endParaRPr lang="fr-F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[(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ngModel</a:t>
            </a:r>
            <a:r>
              <a:rPr lang="fr-F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)]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monAttribut</a:t>
            </a:r>
            <a:r>
              <a:rPr lang="fr-F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fr-FR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Dans les 2 sens --&gt;</a:t>
            </a:r>
            <a:endParaRPr lang="fr-F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72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Prise en main d’</a:t>
            </a:r>
            <a:r>
              <a:rPr lang="fr-FR" b="1" cap="al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Angular</a:t>
            </a:r>
            <a:endParaRPr lang="fr-FR" b="1" cap="al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Présentation d’</a:t>
            </a:r>
            <a:r>
              <a:rPr lang="fr-FR" sz="4400" dirty="0" err="1"/>
              <a:t>Angular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107154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Présentation d’</a:t>
            </a:r>
            <a:r>
              <a:rPr lang="fr-FR" dirty="0" err="1">
                <a:solidFill>
                  <a:srgbClr val="3B518E"/>
                </a:solidFill>
              </a:rPr>
              <a:t>Angular</a:t>
            </a:r>
            <a:endParaRPr lang="fr-FR" dirty="0">
              <a:solidFill>
                <a:srgbClr val="3B518E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Prise en main d’</a:t>
            </a:r>
            <a:r>
              <a:rPr lang="fr-FR" b="1" cap="all" dirty="0" err="1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Angular</a:t>
            </a:r>
            <a:endParaRPr lang="fr-FR" b="1" cap="all" dirty="0">
              <a:solidFill>
                <a:srgbClr val="3B518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226722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b="0" strike="noStrike" spc="-1" dirty="0" err="1">
                <a:solidFill>
                  <a:srgbClr val="343642"/>
                </a:solidFill>
                <a:latin typeface="Segoe UI"/>
              </a:rPr>
              <a:t>Angular</a:t>
            </a: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 est un </a:t>
            </a:r>
            <a:r>
              <a:rPr lang="fr-FR" sz="2400" b="0" strike="noStrike" spc="-1" dirty="0" err="1">
                <a:solidFill>
                  <a:srgbClr val="343642"/>
                </a:solidFill>
                <a:latin typeface="Segoe UI"/>
              </a:rPr>
              <a:t>framework</a:t>
            </a: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 JavaScript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Qui s’appuie sur le pattern MVC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Pour construire des applications web modernes, réactives, qui respectent l’architecture dite one-page</a:t>
            </a:r>
          </a:p>
          <a:p>
            <a:pPr>
              <a:lnSpc>
                <a:spcPct val="120000"/>
              </a:lnSpc>
            </a:pPr>
            <a:endParaRPr lang="fr-FR" sz="2400" b="1" strike="noStrike" spc="-1" dirty="0">
              <a:solidFill>
                <a:srgbClr val="95B258"/>
              </a:solidFill>
              <a:latin typeface="Segoe UI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pic>
        <p:nvPicPr>
          <p:cNvPr id="4" name="Graphique 3">
            <a:extLst>
              <a:ext uri="{FF2B5EF4-FFF2-40B4-BE49-F238E27FC236}">
                <a16:creationId xmlns:a16="http://schemas.microsoft.com/office/drawing/2014/main" id="{6C656B46-CC6F-A2B8-12D7-0A5CE592B3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2260" y="3113854"/>
            <a:ext cx="9907480" cy="269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8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Présentation d’</a:t>
            </a:r>
            <a:r>
              <a:rPr lang="fr-FR" dirty="0" err="1">
                <a:solidFill>
                  <a:srgbClr val="3B518E"/>
                </a:solidFill>
              </a:rPr>
              <a:t>Angular</a:t>
            </a:r>
            <a:endParaRPr lang="fr-FR" dirty="0">
              <a:solidFill>
                <a:srgbClr val="3B518E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Prise en main d’</a:t>
            </a:r>
            <a:r>
              <a:rPr lang="fr-FR" b="1" cap="all" dirty="0" err="1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Angular</a:t>
            </a:r>
            <a:endParaRPr lang="fr-FR" b="1" cap="all" dirty="0">
              <a:solidFill>
                <a:srgbClr val="3B518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430624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b="0" strike="noStrike" spc="-1" dirty="0" err="1">
                <a:solidFill>
                  <a:srgbClr val="343642"/>
                </a:solidFill>
                <a:latin typeface="Segoe UI"/>
              </a:rPr>
              <a:t>Angular</a:t>
            </a: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 permet d’écrire des applications modulaires, basées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Sur la notion de composants, grâce au langage </a:t>
            </a:r>
            <a:r>
              <a:rPr lang="fr-FR" b="0" strike="noStrike" spc="-1" dirty="0" err="1">
                <a:solidFill>
                  <a:srgbClr val="343642"/>
                </a:solidFill>
                <a:latin typeface="Segoe UI"/>
              </a:rPr>
              <a:t>TypeScript</a:t>
            </a:r>
            <a:endParaRPr lang="fr-FR" sz="4400" spc="-1" dirty="0">
              <a:solidFill>
                <a:srgbClr val="343642"/>
              </a:solidFill>
              <a:latin typeface="Segoe UI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800" b="0" strike="noStrike" spc="-1" dirty="0">
                <a:solidFill>
                  <a:srgbClr val="343642"/>
                </a:solidFill>
                <a:latin typeface="Segoe UI"/>
              </a:rPr>
              <a:t>Un système de </a:t>
            </a:r>
            <a:r>
              <a:rPr lang="fr-FR" sz="1800" b="0" strike="noStrike" spc="-1" dirty="0" err="1">
                <a:solidFill>
                  <a:srgbClr val="343642"/>
                </a:solidFill>
                <a:latin typeface="Segoe UI"/>
              </a:rPr>
              <a:t>templates</a:t>
            </a:r>
            <a:r>
              <a:rPr lang="fr-FR" sz="1800" b="0" strike="noStrike" spc="-1" dirty="0">
                <a:solidFill>
                  <a:srgbClr val="343642"/>
                </a:solidFill>
                <a:latin typeface="Segoe UI"/>
              </a:rPr>
              <a:t> permet de maintenir la séparation entre vue et contrôleur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1800" b="0" strike="noStrike" spc="-1" dirty="0">
                <a:solidFill>
                  <a:srgbClr val="343642"/>
                </a:solidFill>
                <a:latin typeface="Segoe UI"/>
              </a:rPr>
              <a:t>Un système d’injection de dépendances fournit les services</a:t>
            </a:r>
          </a:p>
          <a:p>
            <a:pPr>
              <a:lnSpc>
                <a:spcPct val="115000"/>
              </a:lnSpc>
              <a:spcBef>
                <a:spcPts val="499"/>
              </a:spcBef>
              <a:spcAft>
                <a:spcPts val="1001"/>
              </a:spcAft>
              <a:buClr>
                <a:srgbClr val="348899"/>
              </a:buClr>
            </a:pPr>
            <a:r>
              <a:rPr lang="fr-FR" sz="2400" b="0" strike="noStrike" spc="-1" dirty="0" err="1">
                <a:solidFill>
                  <a:srgbClr val="343642"/>
                </a:solidFill>
                <a:latin typeface="Segoe UI"/>
              </a:rPr>
              <a:t>Angular</a:t>
            </a: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 propose de s’appuyer sur le principe de programmation réactive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trike="noStrike" spc="-1" dirty="0">
                <a:solidFill>
                  <a:srgbClr val="343642"/>
                </a:solidFill>
                <a:latin typeface="Segoe UI"/>
              </a:rPr>
              <a:t>Un ensemble de propriétés et d’événements permet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trike="noStrike" spc="-1" dirty="0">
                <a:solidFill>
                  <a:srgbClr val="343642"/>
                </a:solidFill>
                <a:latin typeface="Segoe UI"/>
              </a:rPr>
              <a:t>La communication entre composants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trike="noStrike" spc="-1" dirty="0">
                <a:solidFill>
                  <a:srgbClr val="343642"/>
                </a:solidFill>
                <a:latin typeface="Segoe UI"/>
              </a:rPr>
              <a:t>Et garantit leur indépendance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b="1" strike="noStrike" spc="-1" dirty="0">
              <a:solidFill>
                <a:srgbClr val="95B258"/>
              </a:solidFill>
              <a:latin typeface="Segoe UI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04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Présentation d’</a:t>
            </a:r>
            <a:r>
              <a:rPr lang="fr-FR" dirty="0" err="1">
                <a:solidFill>
                  <a:srgbClr val="3B518E"/>
                </a:solidFill>
              </a:rPr>
              <a:t>Angular</a:t>
            </a:r>
            <a:endParaRPr lang="fr-FR" dirty="0">
              <a:solidFill>
                <a:srgbClr val="3B518E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Prise en main d’</a:t>
            </a:r>
            <a:r>
              <a:rPr lang="fr-FR" b="1" cap="all" dirty="0" err="1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Angular</a:t>
            </a:r>
            <a:endParaRPr lang="fr-FR" b="1" cap="all" dirty="0">
              <a:solidFill>
                <a:srgbClr val="3B518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D46B641-8E22-B1C1-5B68-280179BEF732}"/>
              </a:ext>
            </a:extLst>
          </p:cNvPr>
          <p:cNvSpPr/>
          <p:nvPr/>
        </p:nvSpPr>
        <p:spPr>
          <a:xfrm>
            <a:off x="2721091" y="584063"/>
            <a:ext cx="1446422" cy="1030147"/>
          </a:xfrm>
          <a:prstGeom prst="rect">
            <a:avLst/>
          </a:prstGeom>
          <a:noFill/>
          <a:ln>
            <a:solidFill>
              <a:srgbClr val="011F3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Module Component</a:t>
            </a:r>
          </a:p>
          <a:p>
            <a:pPr algn="ctr"/>
            <a:r>
              <a:rPr lang="fr-FR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{}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C17E1D-CB72-6A05-27F1-250605AB8A88}"/>
              </a:ext>
            </a:extLst>
          </p:cNvPr>
          <p:cNvSpPr/>
          <p:nvPr/>
        </p:nvSpPr>
        <p:spPr>
          <a:xfrm>
            <a:off x="2711519" y="1688703"/>
            <a:ext cx="1464301" cy="1030147"/>
          </a:xfrm>
          <a:prstGeom prst="rect">
            <a:avLst/>
          </a:prstGeom>
          <a:noFill/>
          <a:ln>
            <a:solidFill>
              <a:srgbClr val="011F3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Module Value</a:t>
            </a:r>
          </a:p>
          <a:p>
            <a:pPr algn="ctr"/>
            <a:r>
              <a:rPr lang="fr-FR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3.1415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6110E3-3288-FB74-BB42-FE359D70B150}"/>
              </a:ext>
            </a:extLst>
          </p:cNvPr>
          <p:cNvSpPr/>
          <p:nvPr/>
        </p:nvSpPr>
        <p:spPr>
          <a:xfrm>
            <a:off x="4229441" y="584062"/>
            <a:ext cx="1446422" cy="1030147"/>
          </a:xfrm>
          <a:prstGeom prst="rect">
            <a:avLst/>
          </a:prstGeom>
          <a:noFill/>
          <a:ln>
            <a:solidFill>
              <a:srgbClr val="011F3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Module Service</a:t>
            </a:r>
          </a:p>
          <a:p>
            <a:pPr algn="ctr"/>
            <a:r>
              <a:rPr lang="fr-FR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{}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E54011-BC97-4CC3-C077-7F98AFCF16A9}"/>
              </a:ext>
            </a:extLst>
          </p:cNvPr>
          <p:cNvSpPr/>
          <p:nvPr/>
        </p:nvSpPr>
        <p:spPr>
          <a:xfrm>
            <a:off x="4242142" y="1688703"/>
            <a:ext cx="1446422" cy="1030147"/>
          </a:xfrm>
          <a:prstGeom prst="rect">
            <a:avLst/>
          </a:prstGeom>
          <a:noFill/>
          <a:ln>
            <a:solidFill>
              <a:srgbClr val="011F3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Module </a:t>
            </a:r>
          </a:p>
          <a:p>
            <a:pPr algn="ctr"/>
            <a:r>
              <a:rPr lang="fr-FR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Fn</a:t>
            </a:r>
          </a:p>
          <a:p>
            <a:pPr algn="ctr"/>
            <a:r>
              <a:rPr lang="el-GR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λ</a:t>
            </a:r>
            <a:endParaRPr lang="fr-FR" dirty="0">
              <a:solidFill>
                <a:srgbClr val="011F3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C4562A-FA30-0CE4-D683-B35BB6CF4E90}"/>
              </a:ext>
            </a:extLst>
          </p:cNvPr>
          <p:cNvSpPr/>
          <p:nvPr/>
        </p:nvSpPr>
        <p:spPr>
          <a:xfrm>
            <a:off x="1408451" y="3336644"/>
            <a:ext cx="2040806" cy="2477647"/>
          </a:xfrm>
          <a:prstGeom prst="rect">
            <a:avLst/>
          </a:prstGeom>
          <a:noFill/>
          <a:ln w="38100">
            <a:solidFill>
              <a:srgbClr val="95B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b="1" dirty="0" err="1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Injector</a:t>
            </a:r>
            <a:endParaRPr lang="fr-FR" b="1" dirty="0">
              <a:solidFill>
                <a:srgbClr val="95B2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52122D-73D5-D454-0CA1-01B481F1BE05}"/>
              </a:ext>
            </a:extLst>
          </p:cNvPr>
          <p:cNvSpPr/>
          <p:nvPr/>
        </p:nvSpPr>
        <p:spPr>
          <a:xfrm>
            <a:off x="1638870" y="3831220"/>
            <a:ext cx="1645751" cy="870701"/>
          </a:xfrm>
          <a:prstGeom prst="rect">
            <a:avLst/>
          </a:prstGeom>
          <a:noFill/>
          <a:ln>
            <a:solidFill>
              <a:srgbClr val="95B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Service</a:t>
            </a:r>
          </a:p>
          <a:p>
            <a:pPr algn="ctr"/>
            <a:r>
              <a:rPr lang="fr-FR" sz="3200" dirty="0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{</a:t>
            </a:r>
            <a:r>
              <a:rPr lang="fr-FR" dirty="0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</a:t>
            </a:r>
            <a:r>
              <a:rPr lang="fr-FR" sz="3200" dirty="0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}</a:t>
            </a:r>
          </a:p>
        </p:txBody>
      </p:sp>
      <p:pic>
        <p:nvPicPr>
          <p:cNvPr id="13" name="Graphique 12" descr="Engrenages contour">
            <a:extLst>
              <a:ext uri="{FF2B5EF4-FFF2-40B4-BE49-F238E27FC236}">
                <a16:creationId xmlns:a16="http://schemas.microsoft.com/office/drawing/2014/main" id="{A777B0B4-B692-D79A-197E-21B66CC6E8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22272" y="4152585"/>
            <a:ext cx="478946" cy="47894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55D76AD-85CD-345C-EA10-A2810A07706C}"/>
              </a:ext>
            </a:extLst>
          </p:cNvPr>
          <p:cNvSpPr/>
          <p:nvPr/>
        </p:nvSpPr>
        <p:spPr>
          <a:xfrm>
            <a:off x="1599860" y="5015749"/>
            <a:ext cx="665439" cy="681337"/>
          </a:xfrm>
          <a:prstGeom prst="rect">
            <a:avLst/>
          </a:prstGeom>
          <a:noFill/>
          <a:ln>
            <a:solidFill>
              <a:srgbClr val="95B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sz="3200" dirty="0">
              <a:solidFill>
                <a:srgbClr val="95B2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Graphique 14" descr="Engrenages contour">
            <a:extLst>
              <a:ext uri="{FF2B5EF4-FFF2-40B4-BE49-F238E27FC236}">
                <a16:creationId xmlns:a16="http://schemas.microsoft.com/office/drawing/2014/main" id="{8037C20B-DBD2-22B3-2A2D-F5243807C9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3106" y="5100386"/>
            <a:ext cx="478946" cy="47894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9C9303C-7C0F-BE2B-CB61-1EBA6E14A61D}"/>
              </a:ext>
            </a:extLst>
          </p:cNvPr>
          <p:cNvSpPr/>
          <p:nvPr/>
        </p:nvSpPr>
        <p:spPr>
          <a:xfrm>
            <a:off x="2677750" y="5015749"/>
            <a:ext cx="665439" cy="681337"/>
          </a:xfrm>
          <a:prstGeom prst="rect">
            <a:avLst/>
          </a:prstGeom>
          <a:noFill/>
          <a:ln>
            <a:solidFill>
              <a:srgbClr val="95B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fr-FR" sz="3200" dirty="0">
              <a:solidFill>
                <a:srgbClr val="95B25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7" name="Graphique 16" descr="Engrenages contour">
            <a:extLst>
              <a:ext uri="{FF2B5EF4-FFF2-40B4-BE49-F238E27FC236}">
                <a16:creationId xmlns:a16="http://schemas.microsoft.com/office/drawing/2014/main" id="{B2AF1E5D-323A-EA7D-CC51-0E42DF6ED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70996" y="5100386"/>
            <a:ext cx="478946" cy="478946"/>
          </a:xfrm>
          <a:prstGeom prst="rect">
            <a:avLst/>
          </a:prstGeom>
        </p:spPr>
      </p:pic>
      <p:sp>
        <p:nvSpPr>
          <p:cNvPr id="19" name="Nuage 18">
            <a:extLst>
              <a:ext uri="{FF2B5EF4-FFF2-40B4-BE49-F238E27FC236}">
                <a16:creationId xmlns:a16="http://schemas.microsoft.com/office/drawing/2014/main" id="{C460EB7A-4A59-2C2B-22D9-F79C34209E78}"/>
              </a:ext>
            </a:extLst>
          </p:cNvPr>
          <p:cNvSpPr/>
          <p:nvPr/>
        </p:nvSpPr>
        <p:spPr>
          <a:xfrm>
            <a:off x="9051403" y="1096977"/>
            <a:ext cx="2372810" cy="775963"/>
          </a:xfrm>
          <a:prstGeom prst="cloud">
            <a:avLst/>
          </a:prstGeom>
          <a:noFill/>
          <a:ln>
            <a:solidFill>
              <a:srgbClr val="011F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011F39"/>
                </a:solidFill>
              </a:rPr>
              <a:t>Metadata</a:t>
            </a:r>
            <a:endParaRPr lang="fr-FR" dirty="0">
              <a:solidFill>
                <a:srgbClr val="011F39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6B17F5-71F9-A57F-5846-CB6E4ADFB82D}"/>
              </a:ext>
            </a:extLst>
          </p:cNvPr>
          <p:cNvSpPr/>
          <p:nvPr/>
        </p:nvSpPr>
        <p:spPr>
          <a:xfrm>
            <a:off x="9184512" y="1875099"/>
            <a:ext cx="2106592" cy="903549"/>
          </a:xfrm>
          <a:prstGeom prst="rect">
            <a:avLst/>
          </a:prstGeom>
          <a:noFill/>
          <a:ln w="38100">
            <a:solidFill>
              <a:srgbClr val="011F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rgbClr val="011F39"/>
                </a:solidFill>
              </a:rPr>
              <a:t>Directive</a:t>
            </a:r>
          </a:p>
          <a:p>
            <a:pPr algn="ctr"/>
            <a:r>
              <a:rPr lang="fr-FR" sz="3200" dirty="0">
                <a:solidFill>
                  <a:srgbClr val="011F39"/>
                </a:solidFill>
              </a:rPr>
              <a:t>{  }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2F7559-1731-B6A7-D815-785E00CD1B02}"/>
              </a:ext>
            </a:extLst>
          </p:cNvPr>
          <p:cNvSpPr/>
          <p:nvPr/>
        </p:nvSpPr>
        <p:spPr>
          <a:xfrm>
            <a:off x="6096000" y="1875100"/>
            <a:ext cx="2106592" cy="928086"/>
          </a:xfrm>
          <a:prstGeom prst="rect">
            <a:avLst/>
          </a:prstGeom>
          <a:noFill/>
          <a:ln w="38100">
            <a:solidFill>
              <a:srgbClr val="4AA5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rgbClr val="4AA5B7"/>
                </a:solidFill>
              </a:rPr>
              <a:t>Template</a:t>
            </a:r>
          </a:p>
          <a:p>
            <a:pPr algn="ctr"/>
            <a:r>
              <a:rPr lang="fr-FR" sz="3200" dirty="0">
                <a:solidFill>
                  <a:srgbClr val="4AA5B7"/>
                </a:solidFill>
              </a:rPr>
              <a:t>&lt; &gt;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11B07161-9FFE-8CEC-3016-5905E30CBAD6}"/>
              </a:ext>
            </a:extLst>
          </p:cNvPr>
          <p:cNvCxnSpPr/>
          <p:nvPr/>
        </p:nvCxnSpPr>
        <p:spPr>
          <a:xfrm flipH="1">
            <a:off x="7488820" y="2488557"/>
            <a:ext cx="2465408" cy="0"/>
          </a:xfrm>
          <a:prstGeom prst="straightConnector1">
            <a:avLst/>
          </a:prstGeom>
          <a:ln w="28575">
            <a:solidFill>
              <a:srgbClr val="06516F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7D8B6D1-1896-2FEE-C606-5FABE228B8F2}"/>
              </a:ext>
            </a:extLst>
          </p:cNvPr>
          <p:cNvSpPr/>
          <p:nvPr/>
        </p:nvSpPr>
        <p:spPr>
          <a:xfrm>
            <a:off x="6096000" y="4631531"/>
            <a:ext cx="2106592" cy="928086"/>
          </a:xfrm>
          <a:prstGeom prst="rect">
            <a:avLst/>
          </a:prstGeom>
          <a:noFill/>
          <a:ln w="38100">
            <a:solidFill>
              <a:srgbClr val="0651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>
                <a:solidFill>
                  <a:srgbClr val="06516F"/>
                </a:solidFill>
              </a:rPr>
              <a:t>Component</a:t>
            </a:r>
          </a:p>
          <a:p>
            <a:pPr algn="ctr"/>
            <a:r>
              <a:rPr lang="fr-FR" sz="3200" dirty="0">
                <a:solidFill>
                  <a:srgbClr val="06516F"/>
                </a:solidFill>
              </a:rPr>
              <a:t>{     }</a:t>
            </a:r>
          </a:p>
        </p:txBody>
      </p:sp>
      <p:pic>
        <p:nvPicPr>
          <p:cNvPr id="25" name="Graphique 24" descr="Engrenages contour">
            <a:extLst>
              <a:ext uri="{FF2B5EF4-FFF2-40B4-BE49-F238E27FC236}">
                <a16:creationId xmlns:a16="http://schemas.microsoft.com/office/drawing/2014/main" id="{E5EDE766-26C9-9DF5-5429-0470AA8DC5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9823" y="5015749"/>
            <a:ext cx="478946" cy="478946"/>
          </a:xfrm>
          <a:prstGeom prst="rect">
            <a:avLst/>
          </a:prstGeom>
        </p:spPr>
      </p:pic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139274E0-25BC-17ED-0CBC-0453BF741BD7}"/>
              </a:ext>
            </a:extLst>
          </p:cNvPr>
          <p:cNvCxnSpPr>
            <a:cxnSpLocks/>
          </p:cNvCxnSpPr>
          <p:nvPr/>
        </p:nvCxnSpPr>
        <p:spPr>
          <a:xfrm>
            <a:off x="2867025" y="4392058"/>
            <a:ext cx="3863835" cy="804439"/>
          </a:xfrm>
          <a:prstGeom prst="straightConnector1">
            <a:avLst/>
          </a:prstGeom>
          <a:ln w="28575">
            <a:solidFill>
              <a:srgbClr val="95B258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 : en arc 29">
            <a:extLst>
              <a:ext uri="{FF2B5EF4-FFF2-40B4-BE49-F238E27FC236}">
                <a16:creationId xmlns:a16="http://schemas.microsoft.com/office/drawing/2014/main" id="{9EA4B2FB-738A-AB05-8F62-4A0B4ED780AB}"/>
              </a:ext>
            </a:extLst>
          </p:cNvPr>
          <p:cNvCxnSpPr>
            <a:cxnSpLocks/>
          </p:cNvCxnSpPr>
          <p:nvPr/>
        </p:nvCxnSpPr>
        <p:spPr>
          <a:xfrm rot="10800000">
            <a:off x="6083300" y="2339143"/>
            <a:ext cx="12700" cy="2756431"/>
          </a:xfrm>
          <a:prstGeom prst="curvedConnector3">
            <a:avLst>
              <a:gd name="adj1" fmla="val 6075000"/>
            </a:avLst>
          </a:prstGeom>
          <a:ln w="28575">
            <a:solidFill>
              <a:srgbClr val="011F39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 : en arc 32">
            <a:extLst>
              <a:ext uri="{FF2B5EF4-FFF2-40B4-BE49-F238E27FC236}">
                <a16:creationId xmlns:a16="http://schemas.microsoft.com/office/drawing/2014/main" id="{FD46802C-8BE0-1424-7D3F-9C56CB041415}"/>
              </a:ext>
            </a:extLst>
          </p:cNvPr>
          <p:cNvCxnSpPr>
            <a:cxnSpLocks/>
            <a:stCxn id="21" idx="3"/>
            <a:endCxn id="24" idx="3"/>
          </p:cNvCxnSpPr>
          <p:nvPr/>
        </p:nvCxnSpPr>
        <p:spPr>
          <a:xfrm>
            <a:off x="8202592" y="2339143"/>
            <a:ext cx="12700" cy="2756431"/>
          </a:xfrm>
          <a:prstGeom prst="curvedConnector3">
            <a:avLst>
              <a:gd name="adj1" fmla="val 7275000"/>
            </a:avLst>
          </a:prstGeom>
          <a:ln w="28575">
            <a:solidFill>
              <a:srgbClr val="011F39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Nuage 36">
            <a:extLst>
              <a:ext uri="{FF2B5EF4-FFF2-40B4-BE49-F238E27FC236}">
                <a16:creationId xmlns:a16="http://schemas.microsoft.com/office/drawing/2014/main" id="{89E7BEC4-5308-46C7-1BE9-24218CC5D78F}"/>
              </a:ext>
            </a:extLst>
          </p:cNvPr>
          <p:cNvSpPr/>
          <p:nvPr/>
        </p:nvSpPr>
        <p:spPr>
          <a:xfrm>
            <a:off x="6083299" y="3329376"/>
            <a:ext cx="2372810" cy="775963"/>
          </a:xfrm>
          <a:prstGeom prst="cloud">
            <a:avLst/>
          </a:prstGeom>
          <a:noFill/>
          <a:ln>
            <a:solidFill>
              <a:srgbClr val="011F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rgbClr val="011F39"/>
                </a:solidFill>
              </a:rPr>
              <a:t>Metadata</a:t>
            </a:r>
            <a:endParaRPr lang="fr-FR" dirty="0">
              <a:solidFill>
                <a:srgbClr val="011F39"/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A6239879-2745-26D4-DC11-E83E72DD24B4}"/>
              </a:ext>
            </a:extLst>
          </p:cNvPr>
          <p:cNvSpPr txBox="1"/>
          <p:nvPr/>
        </p:nvSpPr>
        <p:spPr>
          <a:xfrm>
            <a:off x="4300769" y="3813131"/>
            <a:ext cx="1539874" cy="32602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b">
            <a:noAutofit/>
          </a:bodyPr>
          <a:lstStyle/>
          <a:p>
            <a:r>
              <a:rPr lang="fr-FR" dirty="0" err="1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Property</a:t>
            </a:r>
            <a:r>
              <a:rPr lang="fr-FR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Binding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4D2CEABF-2B37-31CB-A73C-B495BC014113}"/>
              </a:ext>
            </a:extLst>
          </p:cNvPr>
          <p:cNvSpPr txBox="1"/>
          <p:nvPr/>
        </p:nvSpPr>
        <p:spPr>
          <a:xfrm>
            <a:off x="9157904" y="3758612"/>
            <a:ext cx="1539874" cy="32602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b">
            <a:noAutofit/>
          </a:bodyPr>
          <a:lstStyle/>
          <a:p>
            <a:r>
              <a:rPr lang="fr-FR" dirty="0">
                <a:solidFill>
                  <a:srgbClr val="011F3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Event Binding</a:t>
            </a:r>
          </a:p>
        </p:txBody>
      </p:sp>
    </p:spTree>
    <p:extLst>
      <p:ext uri="{BB962C8B-B14F-4D97-AF65-F5344CB8AC3E}">
        <p14:creationId xmlns:p14="http://schemas.microsoft.com/office/powerpoint/2010/main" val="161704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Présentation d’</a:t>
            </a:r>
            <a:r>
              <a:rPr lang="fr-FR" dirty="0" err="1">
                <a:solidFill>
                  <a:srgbClr val="3B518E"/>
                </a:solidFill>
              </a:rPr>
              <a:t>Angular</a:t>
            </a:r>
            <a:endParaRPr lang="fr-FR" dirty="0">
              <a:solidFill>
                <a:srgbClr val="3B518E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Prise en main d’</a:t>
            </a:r>
            <a:r>
              <a:rPr lang="fr-FR" b="1" cap="all" dirty="0" err="1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Angular</a:t>
            </a:r>
            <a:endParaRPr lang="fr-FR" b="1" cap="all" dirty="0">
              <a:solidFill>
                <a:srgbClr val="3B518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471507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b="0" strike="noStrike" spc="-1" dirty="0" err="1">
                <a:solidFill>
                  <a:srgbClr val="343642"/>
                </a:solidFill>
                <a:latin typeface="Segoe UI"/>
              </a:rPr>
              <a:t>Angular</a:t>
            </a: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 </a:t>
            </a:r>
            <a:r>
              <a:rPr lang="fr-FR" sz="2400" b="0" strike="noStrike" spc="-1" dirty="0">
                <a:solidFill>
                  <a:srgbClr val="95B258"/>
                </a:solidFill>
                <a:latin typeface="Segoe UI"/>
              </a:rPr>
              <a:t>14</a:t>
            </a: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 introduit la notion de « </a:t>
            </a:r>
            <a:r>
              <a:rPr lang="fr-FR" sz="2400" b="0" strike="noStrike" spc="-1" dirty="0">
                <a:solidFill>
                  <a:srgbClr val="95B258"/>
                </a:solidFill>
                <a:latin typeface="Segoe UI"/>
              </a:rPr>
              <a:t>standalone component </a:t>
            </a: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»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Un composant, une directive ou un pipe peuvent être marqués : standalone: </a:t>
            </a:r>
            <a:r>
              <a:rPr lang="fr-FR" b="0" strike="noStrike" spc="-1" dirty="0" err="1">
                <a:solidFill>
                  <a:srgbClr val="343642"/>
                </a:solidFill>
                <a:latin typeface="Segoe UI"/>
              </a:rPr>
              <a:t>true</a:t>
            </a:r>
            <a:endParaRPr lang="fr-FR" b="0" strike="noStrike" spc="-1" dirty="0">
              <a:solidFill>
                <a:srgbClr val="343642"/>
              </a:solidFill>
              <a:latin typeface="Segoe UI"/>
            </a:endParaRPr>
          </a:p>
          <a:p>
            <a:pPr>
              <a:lnSpc>
                <a:spcPct val="120000"/>
              </a:lnSpc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Les composants marquées « standalone » n’ont pas besoin d’être déclarées dans un </a:t>
            </a:r>
            <a:r>
              <a:rPr lang="fr-FR" sz="2400" spc="-1" dirty="0" err="1">
                <a:solidFill>
                  <a:srgbClr val="343642"/>
                </a:solidFill>
                <a:latin typeface="Segoe UI"/>
              </a:rPr>
              <a:t>NgModule</a:t>
            </a:r>
            <a:endParaRPr lang="fr-FR" sz="2400" b="0" strike="noStrike" spc="-1" dirty="0">
              <a:solidFill>
                <a:srgbClr val="343642"/>
              </a:solidFill>
              <a:latin typeface="Segoe UI"/>
            </a:endParaRPr>
          </a:p>
          <a:p>
            <a:pPr>
              <a:lnSpc>
                <a:spcPct val="120000"/>
              </a:lnSpc>
            </a:pPr>
            <a:r>
              <a:rPr lang="fr-FR" sz="1800" b="0" strike="noStrike" spc="-1" dirty="0">
                <a:solidFill>
                  <a:srgbClr val="343642"/>
                </a:solidFill>
                <a:latin typeface="Segoe UI"/>
              </a:rPr>
              <a:t>Exemple :</a:t>
            </a:r>
          </a:p>
          <a:p>
            <a:pPr>
              <a:lnSpc>
                <a:spcPct val="120000"/>
              </a:lnSpc>
            </a:pPr>
            <a:endParaRPr lang="fr-FR" sz="1800" spc="-1" dirty="0">
              <a:solidFill>
                <a:srgbClr val="343642"/>
              </a:solidFill>
              <a:latin typeface="Segoe UI"/>
            </a:endParaRPr>
          </a:p>
          <a:p>
            <a:pPr>
              <a:lnSpc>
                <a:spcPct val="120000"/>
              </a:lnSpc>
            </a:pPr>
            <a:endParaRPr lang="fr-FR" sz="1800" b="0" strike="noStrike" spc="-1" dirty="0">
              <a:solidFill>
                <a:srgbClr val="343642"/>
              </a:solidFill>
              <a:latin typeface="Segoe UI"/>
            </a:endParaRPr>
          </a:p>
          <a:p>
            <a:pPr>
              <a:lnSpc>
                <a:spcPct val="120000"/>
              </a:lnSpc>
            </a:pPr>
            <a:endParaRPr lang="fr-FR" sz="1800" b="0" strike="noStrike" spc="-1" dirty="0">
              <a:solidFill>
                <a:srgbClr val="343642"/>
              </a:solidFill>
              <a:latin typeface="Segoe UI"/>
            </a:endParaRPr>
          </a:p>
          <a:p>
            <a:pPr>
              <a:lnSpc>
                <a:spcPct val="120000"/>
              </a:lnSpc>
            </a:pPr>
            <a:endParaRPr lang="fr-FR" sz="1800" spc="-1" dirty="0">
              <a:solidFill>
                <a:srgbClr val="343642"/>
              </a:solidFill>
              <a:latin typeface="Segoe UI"/>
            </a:endParaRPr>
          </a:p>
          <a:p>
            <a:pPr>
              <a:lnSpc>
                <a:spcPct val="120000"/>
              </a:lnSpc>
            </a:pPr>
            <a:endParaRPr lang="fr-FR" sz="1800" b="0" strike="noStrike" spc="-1" dirty="0">
              <a:solidFill>
                <a:srgbClr val="343642"/>
              </a:solidFill>
              <a:latin typeface="Segoe UI"/>
            </a:endParaRP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Ils peuvent être importés dans un </a:t>
            </a:r>
            <a:r>
              <a:rPr lang="fr-FR" b="0" strike="noStrike" spc="-1" dirty="0" err="1">
                <a:solidFill>
                  <a:srgbClr val="343642"/>
                </a:solidFill>
                <a:latin typeface="Segoe UI"/>
              </a:rPr>
              <a:t>NgModule</a:t>
            </a: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 pour adopter progressivement cette nouveauté</a:t>
            </a:r>
            <a:endParaRPr lang="fr-FR" spc="-1" dirty="0">
              <a:solidFill>
                <a:srgbClr val="343642"/>
              </a:solidFill>
              <a:latin typeface="Segoe UI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512941F-B490-F564-5ECD-F55CCBDE5643}"/>
              </a:ext>
            </a:extLst>
          </p:cNvPr>
          <p:cNvSpPr txBox="1"/>
          <p:nvPr/>
        </p:nvSpPr>
        <p:spPr>
          <a:xfrm>
            <a:off x="4653505" y="3214612"/>
            <a:ext cx="6661794" cy="2031325"/>
          </a:xfrm>
          <a:prstGeom prst="rect">
            <a:avLst/>
          </a:prstGeom>
          <a:noFill/>
          <a:ln>
            <a:solidFill>
              <a:srgbClr val="011F39"/>
            </a:solidFill>
          </a:ln>
        </p:spPr>
        <p:txBody>
          <a:bodyPr wrap="square">
            <a:spAutoFit/>
          </a:bodyPr>
          <a:lstStyle/>
          <a:p>
            <a:r>
              <a:rPr lang="fr-FR" sz="1400" b="0" i="0" dirty="0">
                <a:solidFill>
                  <a:srgbClr val="0088CC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fr-FR" sz="1400" b="0" i="0" strike="noStrike" dirty="0">
                <a:solidFill>
                  <a:srgbClr val="0088CC"/>
                </a:solidFill>
                <a:latin typeface="Consolas" panose="020B0609020204030204" pitchFamily="49" charset="0"/>
              </a:rPr>
              <a:t>Component</a:t>
            </a:r>
            <a:r>
              <a:rPr lang="fr-FR" sz="1400" b="0" i="0" dirty="0"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fr-FR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standalone</a:t>
            </a:r>
            <a:r>
              <a:rPr lang="fr-FR" sz="1400" b="0" i="0" dirty="0"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i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fr-FR" sz="1400" b="0" i="0" dirty="0"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fr-FR" sz="14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selector</a:t>
            </a:r>
            <a:r>
              <a:rPr lang="fr-FR" sz="1400" b="0" i="0" dirty="0"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i="0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'photo-</a:t>
            </a:r>
            <a:r>
              <a:rPr lang="fr-FR" sz="1400" b="0" i="0" dirty="0" err="1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gallery</a:t>
            </a:r>
            <a:r>
              <a:rPr lang="fr-FR" sz="1400" b="0" i="0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fr-FR" sz="1400" b="0" i="0" dirty="0"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imports</a:t>
            </a:r>
            <a:r>
              <a:rPr lang="fr-FR" sz="1400" b="0" i="0" dirty="0"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i="0" dirty="0"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FR" sz="14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ImageGridComponent</a:t>
            </a:r>
            <a:r>
              <a:rPr lang="fr-FR" sz="1400" b="0" i="0" dirty="0"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fr-FR" sz="14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fr-FR" sz="1400" b="0" i="0" dirty="0"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i="0" dirty="0"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fr-FR" sz="1400" b="0" i="0" dirty="0"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i="0" dirty="0"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fr-FR" sz="1400" b="0" i="0" dirty="0"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4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i="0" dirty="0"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images</a:t>
            </a:r>
            <a:r>
              <a:rPr lang="fr-FR" sz="1400" b="0" i="0" dirty="0"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]=</a:t>
            </a:r>
            <a:r>
              <a:rPr lang="fr-FR" sz="1400" b="0" i="0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i="0" dirty="0" err="1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imageList</a:t>
            </a:r>
            <a:r>
              <a:rPr lang="fr-FR" sz="1400" b="0" i="0" dirty="0">
                <a:solidFill>
                  <a:srgbClr val="88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r-FR" sz="1400" b="0" i="0" dirty="0"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fr-FR" sz="1400" b="0" i="0" dirty="0"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fr-FR" sz="14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fr-FR" sz="1400" b="0" i="0" dirty="0"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fr-FR" sz="1400" b="0" i="0" dirty="0"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`,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fr-FR" sz="1400" b="0" i="0" dirty="0"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})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fr-FR" sz="1400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PhotoGalleryComponent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i="0" dirty="0"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i="0" dirty="0">
                <a:solidFill>
                  <a:srgbClr val="006600"/>
                </a:solidFill>
                <a:effectLst/>
                <a:latin typeface="Consolas" panose="020B0609020204030204" pitchFamily="49" charset="0"/>
              </a:rPr>
              <a:t>// component </a:t>
            </a:r>
            <a:r>
              <a:rPr lang="fr-FR" sz="1400" b="0" i="0" dirty="0" err="1">
                <a:solidFill>
                  <a:srgbClr val="006600"/>
                </a:solidFill>
                <a:effectLst/>
                <a:latin typeface="Consolas" panose="020B0609020204030204" pitchFamily="49" charset="0"/>
              </a:rPr>
              <a:t>logic</a:t>
            </a:r>
            <a:r>
              <a:rPr lang="fr-FR" sz="1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400" b="0" i="0" dirty="0"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}</a:t>
            </a:r>
            <a:endParaRPr lang="fr-FR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161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THÈME OFFICE" val="RIT6VH5m"/>
  <p:tag name="ARTICULATE_DESIGN_ID_1_THÈME OFFICE" val="R66cABEG"/>
  <p:tag name="ARTICULATE_SLIDE_COUNT" val="20"/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b">
        <a:normAutofit/>
      </a:bodyPr>
      <a:lstStyle>
        <a:defPPr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NI-ecole-Informatique-Charte_Graphique-v2023.potx" id="{8DF23D5A-EBA0-4384-9913-53A09D13838D}" vid="{220E91A7-61C3-4B73-AA27-DB095AB2A8A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0B208920A0C840A3CDE654A4512E2F" ma:contentTypeVersion="0" ma:contentTypeDescription="Create a new document." ma:contentTypeScope="" ma:versionID="b2e561040e0ac59d152e97dc13bf789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764bea3eb9b1a5be8fd57fac5fb459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027C0A8-0E9B-4288-BD6C-F5FA018D1D1F}"/>
</file>

<file path=customXml/itemProps2.xml><?xml version="1.0" encoding="utf-8"?>
<ds:datastoreItem xmlns:ds="http://schemas.openxmlformats.org/officeDocument/2006/customXml" ds:itemID="{792112B7-675F-4876-9B67-FE360DED35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0744E35-8DFE-42FB-9B27-EF60FB2821E4}">
  <ds:schemaRefs>
    <ds:schemaRef ds:uri="http://purl.org/dc/elements/1.1/"/>
    <ds:schemaRef ds:uri="http://schemas.microsoft.com/office/2006/metadata/properties"/>
    <ds:schemaRef ds:uri="cfaffce1-5344-4c4f-bfb6-760f0e673929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ea210992-230b-44bf-b9a2-2f8c10b8863d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ENI-ecole-Informatique-Charte_Graphique-v2023</Template>
  <TotalTime>1263</TotalTime>
  <Words>3972</Words>
  <Application>Microsoft Office PowerPoint</Application>
  <PresentationFormat>Grand écran</PresentationFormat>
  <Paragraphs>646</Paragraphs>
  <Slides>46</Slides>
  <Notes>33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Consolas</vt:lpstr>
      <vt:lpstr>Calibri Light</vt:lpstr>
      <vt:lpstr>Segoe UI Light</vt:lpstr>
      <vt:lpstr>Segoe UI</vt:lpstr>
      <vt:lpstr>Thème Office</vt:lpstr>
      <vt:lpstr>Les technologies cross-platform : Ionic Module 04 – Prise en main d’Angular</vt:lpstr>
      <vt:lpstr>Présentation PowerPoint</vt:lpstr>
      <vt:lpstr>Comprendre le concept du framework Angular</vt:lpstr>
      <vt:lpstr>Présentation d’Angular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 de la formation</dc:title>
  <dc:creator>Nathalie HERVOCHE</dc:creator>
  <cp:lastModifiedBy>Anne-Lise BAILLE</cp:lastModifiedBy>
  <cp:revision>596</cp:revision>
  <dcterms:created xsi:type="dcterms:W3CDTF">2023-01-06T06:52:31Z</dcterms:created>
  <dcterms:modified xsi:type="dcterms:W3CDTF">2023-04-18T15:04:47Z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f66734b3-83b1-41cc-940e-f23d0c158fc1</vt:lpwstr>
  </property>
  <property fmtid="{D5CDD505-2E9C-101B-9397-08002B2CF9AE}" pid="3" name="ContentTypeId">
    <vt:lpwstr>0x010100450B208920A0C840A3CDE654A4512E2F</vt:lpwstr>
  </property>
  <property fmtid="{D5CDD505-2E9C-101B-9397-08002B2CF9AE}" pid="4" name="ArticulateGUID">
    <vt:lpwstr>4C016939-3D63-4BD5-8C4B-0D84325C8D72</vt:lpwstr>
  </property>
  <property fmtid="{D5CDD505-2E9C-101B-9397-08002B2CF9AE}" pid="5" name="ArticulatePath">
    <vt:lpwstr>débuter_powerapps_video_ENI</vt:lpwstr>
  </property>
  <property fmtid="{D5CDD505-2E9C-101B-9397-08002B2CF9AE}" pid="6" name="MediaServiceImageTags">
    <vt:lpwstr/>
  </property>
  <property fmtid="{D5CDD505-2E9C-101B-9397-08002B2CF9AE}" pid="7" name="Order">
    <vt:r8>1966400</vt:r8>
  </property>
  <property fmtid="{D5CDD505-2E9C-101B-9397-08002B2CF9AE}" pid="8" name="xd_Signature">
    <vt:bool>false</vt:bool>
  </property>
  <property fmtid="{D5CDD505-2E9C-101B-9397-08002B2CF9AE}" pid="9" name="xd_ProgID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  <property fmtid="{D5CDD505-2E9C-101B-9397-08002B2CF9AE}" pid="12" name="_SourceUrl">
    <vt:lpwstr/>
  </property>
  <property fmtid="{D5CDD505-2E9C-101B-9397-08002B2CF9AE}" pid="13" name="_SharedFileIndex">
    <vt:lpwstr/>
  </property>
  <property fmtid="{D5CDD505-2E9C-101B-9397-08002B2CF9AE}" pid="14" name="ComplianceAssetId">
    <vt:lpwstr/>
  </property>
  <property fmtid="{D5CDD505-2E9C-101B-9397-08002B2CF9AE}" pid="15" name="TemplateUrl">
    <vt:lpwstr/>
  </property>
</Properties>
</file>